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325" r:id="rId4"/>
    <p:sldId id="334" r:id="rId5"/>
    <p:sldId id="309" r:id="rId6"/>
    <p:sldId id="314" r:id="rId7"/>
    <p:sldId id="329" r:id="rId8"/>
    <p:sldId id="331" r:id="rId9"/>
    <p:sldId id="332" r:id="rId10"/>
    <p:sldId id="333" r:id="rId11"/>
    <p:sldId id="310" r:id="rId12"/>
    <p:sldId id="313" r:id="rId13"/>
    <p:sldId id="311" r:id="rId14"/>
    <p:sldId id="312" r:id="rId15"/>
    <p:sldId id="324" r:id="rId16"/>
    <p:sldId id="326" r:id="rId17"/>
    <p:sldId id="328" r:id="rId18"/>
    <p:sldId id="330" r:id="rId19"/>
    <p:sldId id="3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114" d="100"/>
          <a:sy n="114"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63D-7DD0-4C30-B909-8D834F2B72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4F50671-6E3B-4DD2-BF2F-76E8E5273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14255238-77DE-4DC9-93CF-B26867D677E5}"/>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5" name="Footer Placeholder 4">
            <a:extLst>
              <a:ext uri="{FF2B5EF4-FFF2-40B4-BE49-F238E27FC236}">
                <a16:creationId xmlns:a16="http://schemas.microsoft.com/office/drawing/2014/main" id="{5D00BBE6-881C-4FA6-A0D5-FD994E6E2BD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1E6CE1-4E85-4487-8A0B-1B5EF681AB4B}"/>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37319310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C08E-9571-4050-84D3-FB05256125F5}"/>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274FA47-033A-4738-8694-6E00470BEB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B2B7D0D-71B1-4CA4-9E82-C8217F469378}"/>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5" name="Footer Placeholder 4">
            <a:extLst>
              <a:ext uri="{FF2B5EF4-FFF2-40B4-BE49-F238E27FC236}">
                <a16:creationId xmlns:a16="http://schemas.microsoft.com/office/drawing/2014/main" id="{58BECCE9-6283-462D-8E94-2D3DF0AEE50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88E19DD-8BC2-4201-8CC2-F8023AB987FB}"/>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37045561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A7E4A-6B07-4418-BFA4-399C8A7D50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7908E14-12D1-4051-A9E8-42476CFAB0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37FD1C8-CA23-47FA-BE8F-DC97150A06D2}"/>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5" name="Footer Placeholder 4">
            <a:extLst>
              <a:ext uri="{FF2B5EF4-FFF2-40B4-BE49-F238E27FC236}">
                <a16:creationId xmlns:a16="http://schemas.microsoft.com/office/drawing/2014/main" id="{B497D446-E782-4BA7-BE38-30E0200BEEC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629D294-4F9E-4DE1-A19D-ECA5B47EDFD2}"/>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5736942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0" name="Freeform 19"/>
          <p:cNvSpPr/>
          <p:nvPr userDrawn="1"/>
        </p:nvSpPr>
        <p:spPr>
          <a:xfrm>
            <a:off x="2324100" y="0"/>
            <a:ext cx="9867900" cy="6858001"/>
          </a:xfrm>
          <a:custGeom>
            <a:avLst/>
            <a:gdLst>
              <a:gd name="connsiteX0" fmla="*/ 1028509 w 9867900"/>
              <a:gd name="connsiteY0" fmla="*/ 0 h 6858001"/>
              <a:gd name="connsiteX1" fmla="*/ 9867900 w 9867900"/>
              <a:gd name="connsiteY1" fmla="*/ 0 h 6858001"/>
              <a:gd name="connsiteX2" fmla="*/ 9867900 w 9867900"/>
              <a:gd name="connsiteY2" fmla="*/ 6858001 h 6858001"/>
              <a:gd name="connsiteX3" fmla="*/ 1175744 w 9867900"/>
              <a:gd name="connsiteY3" fmla="*/ 6858001 h 6858001"/>
              <a:gd name="connsiteX4" fmla="*/ 1170691 w 9867900"/>
              <a:gd name="connsiteY4" fmla="*/ 6851570 h 6858001"/>
              <a:gd name="connsiteX5" fmla="*/ 0 w 9867900"/>
              <a:gd name="connsiteY5" fmla="*/ 3325814 h 6858001"/>
              <a:gd name="connsiteX6" fmla="*/ 1006398 w 9867900"/>
              <a:gd name="connsiteY6" fmla="*/ 3109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900" h="6858001">
                <a:moveTo>
                  <a:pt x="1028509" y="0"/>
                </a:moveTo>
                <a:lnTo>
                  <a:pt x="9867900" y="0"/>
                </a:lnTo>
                <a:lnTo>
                  <a:pt x="9867900" y="6858001"/>
                </a:lnTo>
                <a:lnTo>
                  <a:pt x="1175744" y="6858001"/>
                </a:lnTo>
                <a:lnTo>
                  <a:pt x="1170691" y="6851570"/>
                </a:lnTo>
                <a:cubicBezTo>
                  <a:pt x="435422" y="5868400"/>
                  <a:pt x="0" y="4647957"/>
                  <a:pt x="0" y="3325814"/>
                </a:cubicBezTo>
                <a:cubicBezTo>
                  <a:pt x="0" y="2105375"/>
                  <a:pt x="371011" y="971591"/>
                  <a:pt x="1006398" y="31094"/>
                </a:cubicBez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3"/>
          <p:cNvSpPr>
            <a:spLocks noGrp="1"/>
          </p:cNvSpPr>
          <p:nvPr>
            <p:ph type="body" sz="quarter" idx="15"/>
          </p:nvPr>
        </p:nvSpPr>
        <p:spPr>
          <a:xfrm>
            <a:off x="276350" y="1515004"/>
            <a:ext cx="2047750" cy="3107795"/>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3"/>
          <p:cNvSpPr>
            <a:spLocks noGrp="1"/>
          </p:cNvSpPr>
          <p:nvPr>
            <p:ph type="body" sz="quarter" idx="16"/>
          </p:nvPr>
        </p:nvSpPr>
        <p:spPr>
          <a:xfrm>
            <a:off x="3238064" y="1515004"/>
            <a:ext cx="3873936" cy="3751263"/>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51884" y="6348937"/>
            <a:ext cx="2743200" cy="365125"/>
          </a:xfrm>
          <a:prstGeom prst="rect">
            <a:avLst/>
          </a:prstGeom>
        </p:spPr>
        <p:txBody>
          <a:bodyPr/>
          <a:lstStyle>
            <a:lvl1pPr>
              <a:defRPr sz="1050" baseline="0">
                <a:solidFill>
                  <a:srgbClr val="515151"/>
                </a:solidFill>
                <a:latin typeface="Gotham Bold" charset="0"/>
              </a:defRPr>
            </a:lvl1pPr>
          </a:lstStyle>
          <a:p>
            <a:r>
              <a:rPr lang="en-US" b="1" dirty="0">
                <a:latin typeface="+mn-lt"/>
              </a:rPr>
              <a:t>About us</a:t>
            </a:r>
            <a:r>
              <a:rPr lang="en-US" dirty="0">
                <a:latin typeface="Segoe UI Semibold" panose="020B0702040204020203" pitchFamily="34" charset="0"/>
              </a:rPr>
              <a:t> </a:t>
            </a:r>
            <a:r>
              <a:rPr lang="en-US" dirty="0">
                <a:latin typeface="Segoe UI Light" panose="020B0502040204020203" pitchFamily="34" charset="0"/>
                <a:ea typeface="Gotham Light" charset="0"/>
                <a:cs typeface="Gotham Light" charset="0"/>
              </a:rPr>
              <a:t>| Page </a:t>
            </a:r>
            <a:fld id="{5619BC53-515B-0747-9BE0-E4D9109AE715}" type="slidenum">
              <a:rPr lang="en-US" smtClean="0">
                <a:latin typeface="Segoe UI Light" panose="020B0502040204020203" pitchFamily="34" charset="0"/>
                <a:ea typeface="Gotham Light" charset="0"/>
                <a:cs typeface="Gotham Light" charset="0"/>
              </a:rPr>
              <a:pPr/>
              <a:t>‹#›</a:t>
            </a:fld>
            <a:endParaRPr lang="en-US" dirty="0">
              <a:latin typeface="Segoe UI Light" panose="020B0502040204020203" pitchFamily="34" charset="0"/>
              <a:ea typeface="Gotham Light" charset="0"/>
              <a:cs typeface="Gotham Light" charset="0"/>
            </a:endParaRPr>
          </a:p>
        </p:txBody>
      </p:sp>
      <p:sp>
        <p:nvSpPr>
          <p:cNvPr id="8" name="Text Placeholder 13"/>
          <p:cNvSpPr>
            <a:spLocks noGrp="1"/>
          </p:cNvSpPr>
          <p:nvPr>
            <p:ph type="body" sz="quarter" idx="17"/>
          </p:nvPr>
        </p:nvSpPr>
        <p:spPr>
          <a:xfrm>
            <a:off x="7530664" y="1515004"/>
            <a:ext cx="3873936" cy="3751263"/>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268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 y="0"/>
            <a:ext cx="12195086" cy="6859837"/>
          </a:xfrm>
          <a:prstGeom prst="rect">
            <a:avLst/>
          </a:prstGeom>
        </p:spPr>
      </p:pic>
    </p:spTree>
    <p:extLst>
      <p:ext uri="{BB962C8B-B14F-4D97-AF65-F5344CB8AC3E}">
        <p14:creationId xmlns:p14="http://schemas.microsoft.com/office/powerpoint/2010/main" val="237530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821" cy="6858000"/>
          </a:xfrm>
          <a:prstGeom prst="rect">
            <a:avLst/>
          </a:prstGeom>
        </p:spPr>
      </p:pic>
      <p:sp>
        <p:nvSpPr>
          <p:cNvPr id="10" name="Text Placeholder 9"/>
          <p:cNvSpPr>
            <a:spLocks noGrp="1"/>
          </p:cNvSpPr>
          <p:nvPr>
            <p:ph type="body" sz="quarter" idx="10" hasCustomPrompt="1"/>
          </p:nvPr>
        </p:nvSpPr>
        <p:spPr>
          <a:xfrm>
            <a:off x="434752" y="5784811"/>
            <a:ext cx="4902892" cy="1096339"/>
          </a:xfrm>
          <a:prstGeom prst="rect">
            <a:avLst/>
          </a:prstGeom>
        </p:spPr>
        <p:txBody>
          <a:bodyPr/>
          <a:lstStyle>
            <a:lvl1pPr marL="0" indent="0">
              <a:buFontTx/>
              <a:buNone/>
              <a:defRPr sz="4000" b="1" i="0">
                <a:solidFill>
                  <a:schemeClr val="bg1"/>
                </a:solidFill>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US" dirty="0"/>
              <a:t>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8562" y="5321432"/>
            <a:ext cx="2172795" cy="1151170"/>
          </a:xfrm>
          <a:prstGeom prst="rect">
            <a:avLst/>
          </a:prstGeom>
        </p:spPr>
      </p:pic>
    </p:spTree>
    <p:extLst>
      <p:ext uri="{BB962C8B-B14F-4D97-AF65-F5344CB8AC3E}">
        <p14:creationId xmlns:p14="http://schemas.microsoft.com/office/powerpoint/2010/main" val="297373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4" name="Picture 23"/>
          <p:cNvPicPr>
            <a:picLocks noGrp="1"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5215" y="2286000"/>
            <a:ext cx="4062984" cy="2286000"/>
          </a:xfrm>
          <a:prstGeom prst="rect">
            <a:avLst/>
          </a:prstGeom>
          <a:ln>
            <a:solidFill>
              <a:srgbClr val="EBEBEB"/>
            </a:solidFill>
          </a:ln>
        </p:spPr>
      </p:pic>
      <p:pic>
        <p:nvPicPr>
          <p:cNvPr id="25" name="Picture 24"/>
          <p:cNvPicPr>
            <a:picLocks noGrp="1"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5215" y="4572000"/>
            <a:ext cx="4062984" cy="2286000"/>
          </a:xfrm>
          <a:prstGeom prst="rect">
            <a:avLst/>
          </a:prstGeom>
          <a:ln>
            <a:solidFill>
              <a:srgbClr val="EBEBEB"/>
            </a:solidFill>
          </a:ln>
        </p:spPr>
      </p:pic>
      <p:pic>
        <p:nvPicPr>
          <p:cNvPr id="26" name="Picture 25"/>
          <p:cNvPicPr>
            <a:picLocks noGrp="1" noChangeAspect="1"/>
          </p:cNvPicPr>
          <p:nvPr userDrawn="1"/>
        </p:nvPicPr>
        <p:blipFill>
          <a:blip r:embed="rId4">
            <a:extLst>
              <a:ext uri="{28A0092B-C50C-407E-A947-70E740481C1C}">
                <a14:useLocalDpi xmlns:a14="http://schemas.microsoft.com/office/drawing/2010/main" val="0"/>
              </a:ext>
            </a:extLst>
          </a:blip>
          <a:stretch>
            <a:fillRect/>
          </a:stretch>
        </p:blipFill>
        <p:spPr>
          <a:xfrm>
            <a:off x="4064643" y="10060"/>
            <a:ext cx="4062984" cy="2286000"/>
          </a:xfrm>
          <a:prstGeom prst="rect">
            <a:avLst/>
          </a:prstGeom>
          <a:ln>
            <a:solidFill>
              <a:srgbClr val="EBEBEB"/>
            </a:solidFill>
          </a:ln>
        </p:spPr>
      </p:pic>
      <p:pic>
        <p:nvPicPr>
          <p:cNvPr id="21" name="Picture 20"/>
          <p:cNvPicPr>
            <a:picLocks noGrp="1"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 y="2291030"/>
            <a:ext cx="4062984" cy="2286000"/>
          </a:xfrm>
          <a:prstGeom prst="rect">
            <a:avLst/>
          </a:prstGeom>
          <a:ln>
            <a:solidFill>
              <a:srgbClr val="EBEBEB"/>
            </a:solidFill>
          </a:ln>
        </p:spPr>
      </p:pic>
      <p:pic>
        <p:nvPicPr>
          <p:cNvPr id="22" name="Picture 21"/>
          <p:cNvPicPr>
            <a:picLocks noGrp="1"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 y="4572000"/>
            <a:ext cx="4062984" cy="2286000"/>
          </a:xfrm>
          <a:prstGeom prst="rect">
            <a:avLst/>
          </a:prstGeom>
          <a:ln>
            <a:solidFill>
              <a:srgbClr val="EBEBEB"/>
            </a:solidFill>
          </a:ln>
        </p:spPr>
      </p:pic>
      <p:pic>
        <p:nvPicPr>
          <p:cNvPr id="23" name="Picture 22"/>
          <p:cNvPicPr>
            <a:picLocks noGrp="1" noChangeAspect="1"/>
          </p:cNvPicPr>
          <p:nvPr userDrawn="1"/>
        </p:nvPicPr>
        <p:blipFill>
          <a:blip r:embed="rId7">
            <a:extLst>
              <a:ext uri="{28A0092B-C50C-407E-A947-70E740481C1C}">
                <a14:useLocalDpi xmlns:a14="http://schemas.microsoft.com/office/drawing/2010/main" val="0"/>
              </a:ext>
            </a:extLst>
          </a:blip>
          <a:stretch>
            <a:fillRect/>
          </a:stretch>
        </p:blipFill>
        <p:spPr>
          <a:xfrm>
            <a:off x="1488" y="10060"/>
            <a:ext cx="4062984" cy="2286000"/>
          </a:xfrm>
          <a:prstGeom prst="rect">
            <a:avLst/>
          </a:prstGeom>
          <a:ln>
            <a:solidFill>
              <a:srgbClr val="EBEBEB"/>
            </a:solidFill>
          </a:ln>
        </p:spPr>
      </p:pic>
      <p:pic>
        <p:nvPicPr>
          <p:cNvPr id="27" name="Picture 26"/>
          <p:cNvPicPr>
            <a:picLocks noGrp="1" noChangeAspect="1"/>
          </p:cNvPicPr>
          <p:nvPr userDrawn="1"/>
        </p:nvPicPr>
        <p:blipFill>
          <a:blip r:embed="rId8">
            <a:extLst>
              <a:ext uri="{28A0092B-C50C-407E-A947-70E740481C1C}">
                <a14:useLocalDpi xmlns:a14="http://schemas.microsoft.com/office/drawing/2010/main" val="0"/>
              </a:ext>
            </a:extLst>
          </a:blip>
          <a:stretch>
            <a:fillRect/>
          </a:stretch>
        </p:blipFill>
        <p:spPr>
          <a:xfrm>
            <a:off x="8129687" y="2286000"/>
            <a:ext cx="4062984" cy="2286000"/>
          </a:xfrm>
          <a:prstGeom prst="rect">
            <a:avLst/>
          </a:prstGeom>
          <a:ln>
            <a:solidFill>
              <a:srgbClr val="EBEBEB"/>
            </a:solidFill>
          </a:ln>
        </p:spPr>
      </p:pic>
      <p:pic>
        <p:nvPicPr>
          <p:cNvPr id="28" name="Picture 27"/>
          <p:cNvPicPr>
            <a:picLocks noGrp="1" noChangeAspect="1"/>
          </p:cNvPicPr>
          <p:nvPr userDrawn="1"/>
        </p:nvPicPr>
        <p:blipFill>
          <a:blip r:embed="rId9">
            <a:extLst>
              <a:ext uri="{28A0092B-C50C-407E-A947-70E740481C1C}">
                <a14:useLocalDpi xmlns:a14="http://schemas.microsoft.com/office/drawing/2010/main" val="0"/>
              </a:ext>
            </a:extLst>
          </a:blip>
          <a:stretch>
            <a:fillRect/>
          </a:stretch>
        </p:blipFill>
        <p:spPr>
          <a:xfrm>
            <a:off x="8129614" y="4572000"/>
            <a:ext cx="4062984" cy="2286000"/>
          </a:xfrm>
          <a:prstGeom prst="rect">
            <a:avLst/>
          </a:prstGeom>
          <a:ln>
            <a:solidFill>
              <a:srgbClr val="EBEBEB"/>
            </a:solidFill>
          </a:ln>
        </p:spPr>
      </p:pic>
      <p:pic>
        <p:nvPicPr>
          <p:cNvPr id="29" name="Picture 28"/>
          <p:cNvPicPr>
            <a:picLocks noGrp="1"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30322" y="10060"/>
            <a:ext cx="4062984" cy="2286000"/>
          </a:xfrm>
          <a:prstGeom prst="rect">
            <a:avLst/>
          </a:prstGeom>
          <a:ln>
            <a:solidFill>
              <a:srgbClr val="EBEBEB"/>
            </a:solidFill>
          </a:ln>
        </p:spPr>
      </p:pic>
      <p:sp>
        <p:nvSpPr>
          <p:cNvPr id="35" name="Text Placeholder 26"/>
          <p:cNvSpPr>
            <a:spLocks noGrp="1"/>
          </p:cNvSpPr>
          <p:nvPr>
            <p:ph type="body" sz="quarter" idx="13" hasCustomPrompt="1"/>
          </p:nvPr>
        </p:nvSpPr>
        <p:spPr>
          <a:xfrm>
            <a:off x="0" y="2708920"/>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6600"/>
              </a:lnSpc>
              <a:spcBef>
                <a:spcPts val="2000"/>
              </a:spcBef>
              <a:spcAft>
                <a:spcPts val="0"/>
              </a:spcAft>
              <a:buFontTx/>
              <a:buNone/>
              <a:defRPr sz="6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500"/>
              </a:lnSpc>
              <a:buFontTx/>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CLIENTS</a:t>
            </a:r>
          </a:p>
          <a:p>
            <a:pPr lvl="1"/>
            <a:r>
              <a:rPr lang="en-US" dirty="0"/>
              <a:t>15,000</a:t>
            </a:r>
          </a:p>
          <a:p>
            <a:pPr lvl="2"/>
            <a:r>
              <a:rPr lang="en-US" dirty="0"/>
              <a:t>worldwide</a:t>
            </a:r>
          </a:p>
        </p:txBody>
      </p:sp>
      <p:sp>
        <p:nvSpPr>
          <p:cNvPr id="44" name="Text Placeholder 26"/>
          <p:cNvSpPr>
            <a:spLocks noGrp="1"/>
          </p:cNvSpPr>
          <p:nvPr>
            <p:ph type="body" sz="quarter" idx="19" hasCustomPrompt="1"/>
          </p:nvPr>
        </p:nvSpPr>
        <p:spPr>
          <a:xfrm>
            <a:off x="0" y="404664"/>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2600"/>
              </a:lnSpc>
              <a:spcBef>
                <a:spcPts val="2400"/>
              </a:spcBef>
              <a:spcAft>
                <a:spcPts val="500"/>
              </a:spcAft>
              <a:buFontTx/>
              <a:buNone/>
              <a:defRPr sz="2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1800"/>
              </a:lnSpc>
              <a:buFontTx/>
              <a:buNone/>
              <a:defRPr sz="18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FIRM</a:t>
            </a:r>
          </a:p>
          <a:p>
            <a:pPr lvl="1"/>
            <a:r>
              <a:rPr lang="en-US" dirty="0"/>
              <a:t>Market leaders </a:t>
            </a:r>
            <a:br>
              <a:rPr lang="en-US" dirty="0"/>
            </a:br>
            <a:r>
              <a:rPr lang="en-US" dirty="0"/>
              <a:t>in intellectual </a:t>
            </a:r>
            <a:br>
              <a:rPr lang="en-US" dirty="0"/>
            </a:br>
            <a:r>
              <a:rPr lang="en-US" dirty="0"/>
              <a:t>property Law</a:t>
            </a:r>
          </a:p>
        </p:txBody>
      </p:sp>
      <p:sp>
        <p:nvSpPr>
          <p:cNvPr id="45" name="Text Placeholder 26"/>
          <p:cNvSpPr>
            <a:spLocks noGrp="1"/>
          </p:cNvSpPr>
          <p:nvPr>
            <p:ph type="body" sz="quarter" idx="20" hasCustomPrompt="1"/>
          </p:nvPr>
        </p:nvSpPr>
        <p:spPr>
          <a:xfrm>
            <a:off x="4074260" y="404664"/>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9600"/>
              </a:lnSpc>
              <a:spcBef>
                <a:spcPts val="2000"/>
              </a:spcBef>
              <a:spcAft>
                <a:spcPts val="0"/>
              </a:spcAft>
              <a:buFontTx/>
              <a:buNone/>
              <a:defRPr sz="9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1600"/>
              </a:lnSpc>
              <a:spcBef>
                <a:spcPts val="0"/>
              </a:spcBef>
              <a:buFontTx/>
              <a:buNone/>
              <a:defRPr sz="16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HERITAGE AND VALUE</a:t>
            </a:r>
          </a:p>
          <a:p>
            <a:pPr lvl="1"/>
            <a:r>
              <a:rPr lang="en-US" dirty="0"/>
              <a:t>1891</a:t>
            </a:r>
          </a:p>
        </p:txBody>
      </p:sp>
      <p:sp>
        <p:nvSpPr>
          <p:cNvPr id="46" name="Text Placeholder 26"/>
          <p:cNvSpPr>
            <a:spLocks noGrp="1"/>
          </p:cNvSpPr>
          <p:nvPr>
            <p:ph type="body" sz="quarter" idx="21" hasCustomPrompt="1"/>
          </p:nvPr>
        </p:nvSpPr>
        <p:spPr>
          <a:xfrm>
            <a:off x="8120716" y="404664"/>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6600"/>
              </a:lnSpc>
              <a:spcBef>
                <a:spcPts val="2000"/>
              </a:spcBef>
              <a:spcAft>
                <a:spcPts val="0"/>
              </a:spcAft>
              <a:buFontTx/>
              <a:buNone/>
              <a:defRPr sz="6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500"/>
              </a:lnSpc>
              <a:spcBef>
                <a:spcPts val="500"/>
              </a:spcBef>
              <a:buFontTx/>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PEOPLE</a:t>
            </a:r>
          </a:p>
          <a:p>
            <a:pPr lvl="1"/>
            <a:r>
              <a:rPr lang="en-US" dirty="0"/>
              <a:t>240</a:t>
            </a:r>
          </a:p>
          <a:p>
            <a:pPr lvl="2"/>
            <a:r>
              <a:rPr lang="en-US" dirty="0"/>
              <a:t>employees</a:t>
            </a:r>
          </a:p>
        </p:txBody>
      </p:sp>
      <p:sp>
        <p:nvSpPr>
          <p:cNvPr id="47" name="Text Placeholder 26"/>
          <p:cNvSpPr>
            <a:spLocks noGrp="1"/>
          </p:cNvSpPr>
          <p:nvPr>
            <p:ph type="body" sz="quarter" idx="22" hasCustomPrompt="1"/>
          </p:nvPr>
        </p:nvSpPr>
        <p:spPr>
          <a:xfrm>
            <a:off x="8120716" y="2708920"/>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6600"/>
              </a:lnSpc>
              <a:spcBef>
                <a:spcPts val="2000"/>
              </a:spcBef>
              <a:spcAft>
                <a:spcPts val="0"/>
              </a:spcAft>
              <a:buFontTx/>
              <a:buNone/>
              <a:defRPr sz="6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500"/>
              </a:lnSpc>
              <a:spcBef>
                <a:spcPts val="500"/>
              </a:spcBef>
              <a:buFontTx/>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CAPABILITIES AND EXPERTISE</a:t>
            </a:r>
          </a:p>
          <a:p>
            <a:pPr lvl="1"/>
            <a:r>
              <a:rPr lang="en-US" dirty="0"/>
              <a:t>60+</a:t>
            </a:r>
          </a:p>
          <a:p>
            <a:pPr lvl="2"/>
            <a:r>
              <a:rPr lang="en-US" dirty="0"/>
              <a:t>technology areas</a:t>
            </a:r>
          </a:p>
        </p:txBody>
      </p:sp>
      <p:sp>
        <p:nvSpPr>
          <p:cNvPr id="49" name="Text Placeholder 26"/>
          <p:cNvSpPr>
            <a:spLocks noGrp="1"/>
          </p:cNvSpPr>
          <p:nvPr>
            <p:ph type="body" sz="quarter" idx="23" hasCustomPrompt="1"/>
          </p:nvPr>
        </p:nvSpPr>
        <p:spPr>
          <a:xfrm>
            <a:off x="4048053" y="2708920"/>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6600"/>
              </a:lnSpc>
              <a:spcBef>
                <a:spcPts val="2000"/>
              </a:spcBef>
              <a:spcAft>
                <a:spcPts val="0"/>
              </a:spcAft>
              <a:buFontTx/>
              <a:buNone/>
              <a:defRPr sz="6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500"/>
              </a:lnSpc>
              <a:buFontTx/>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GLOBAL NETWORK</a:t>
            </a:r>
          </a:p>
          <a:p>
            <a:pPr lvl="1"/>
            <a:r>
              <a:rPr lang="en-US" dirty="0"/>
              <a:t>210</a:t>
            </a:r>
          </a:p>
          <a:p>
            <a:pPr lvl="2"/>
            <a:r>
              <a:rPr lang="en-US" dirty="0"/>
              <a:t>countries</a:t>
            </a:r>
          </a:p>
        </p:txBody>
      </p:sp>
      <p:sp>
        <p:nvSpPr>
          <p:cNvPr id="50" name="Text Placeholder 26"/>
          <p:cNvSpPr>
            <a:spLocks noGrp="1"/>
          </p:cNvSpPr>
          <p:nvPr>
            <p:ph type="body" sz="quarter" idx="24" hasCustomPrompt="1"/>
          </p:nvPr>
        </p:nvSpPr>
        <p:spPr>
          <a:xfrm>
            <a:off x="0" y="4941168"/>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2400"/>
              </a:lnSpc>
              <a:spcBef>
                <a:spcPts val="4600"/>
              </a:spcBef>
              <a:spcAft>
                <a:spcPts val="500"/>
              </a:spcAft>
              <a:buFontTx/>
              <a:buNone/>
              <a:defRPr sz="24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1800"/>
              </a:lnSpc>
              <a:buFontTx/>
              <a:buNone/>
              <a:defRPr sz="18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RELATIONSHIP MODEL</a:t>
            </a:r>
          </a:p>
          <a:p>
            <a:pPr lvl="1"/>
            <a:r>
              <a:rPr lang="en-US" dirty="0"/>
              <a:t>Agile and efficient</a:t>
            </a:r>
          </a:p>
        </p:txBody>
      </p:sp>
      <p:sp>
        <p:nvSpPr>
          <p:cNvPr id="51" name="Text Placeholder 26"/>
          <p:cNvSpPr>
            <a:spLocks noGrp="1"/>
          </p:cNvSpPr>
          <p:nvPr>
            <p:ph type="body" sz="quarter" idx="25" hasCustomPrompt="1"/>
          </p:nvPr>
        </p:nvSpPr>
        <p:spPr>
          <a:xfrm>
            <a:off x="8117060" y="4941168"/>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2600"/>
              </a:lnSpc>
              <a:spcBef>
                <a:spcPts val="2400"/>
              </a:spcBef>
              <a:spcAft>
                <a:spcPts val="500"/>
              </a:spcAft>
              <a:buFontTx/>
              <a:buNone/>
              <a:defRPr sz="24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1800"/>
              </a:lnSpc>
              <a:buFontTx/>
              <a:buNone/>
              <a:defRPr sz="18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TRACK RECORD</a:t>
            </a:r>
          </a:p>
          <a:p>
            <a:pPr lvl="1"/>
            <a:r>
              <a:rPr lang="en-US" dirty="0"/>
              <a:t>New Zealand’s</a:t>
            </a:r>
            <a:br>
              <a:rPr lang="en-US" dirty="0"/>
            </a:br>
            <a:r>
              <a:rPr lang="en-US" dirty="0"/>
              <a:t>number one</a:t>
            </a:r>
            <a:br>
              <a:rPr lang="en-US" dirty="0"/>
            </a:br>
            <a:r>
              <a:rPr lang="en-US" dirty="0"/>
              <a:t>trade mark agent</a:t>
            </a:r>
          </a:p>
        </p:txBody>
      </p:sp>
      <p:sp>
        <p:nvSpPr>
          <p:cNvPr id="52" name="Text Placeholder 26"/>
          <p:cNvSpPr>
            <a:spLocks noGrp="1"/>
          </p:cNvSpPr>
          <p:nvPr>
            <p:ph type="body" sz="quarter" idx="26" hasCustomPrompt="1"/>
          </p:nvPr>
        </p:nvSpPr>
        <p:spPr>
          <a:xfrm>
            <a:off x="4048053" y="4941168"/>
            <a:ext cx="4062413" cy="288032"/>
          </a:xfrm>
          <a:prstGeom prst="rect">
            <a:avLst/>
          </a:prstGeom>
        </p:spPr>
        <p:txBody>
          <a:bodyPr/>
          <a:lstStyle>
            <a:lvl1pPr marL="0" indent="0" algn="ctr">
              <a:lnSpc>
                <a:spcPts val="1000"/>
              </a:lnSpc>
              <a:spcBef>
                <a:spcPts val="0"/>
              </a:spcBef>
              <a:spcAft>
                <a:spcPts val="0"/>
              </a:spcAft>
              <a:buFontTx/>
              <a:buNone/>
              <a:defRPr sz="1000" baseline="0">
                <a:solidFill>
                  <a:schemeClr val="bg1"/>
                </a:solidFill>
                <a:latin typeface="Segoe UI" panose="020B0502040204020203" pitchFamily="34" charset="0"/>
              </a:defRPr>
            </a:lvl1pPr>
            <a:lvl2pPr marL="0" indent="0" algn="ctr">
              <a:lnSpc>
                <a:spcPts val="6600"/>
              </a:lnSpc>
              <a:spcBef>
                <a:spcPts val="2000"/>
              </a:spcBef>
              <a:spcAft>
                <a:spcPts val="0"/>
              </a:spcAft>
              <a:buFontTx/>
              <a:buNone/>
              <a:defRPr sz="6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0" indent="0" algn="ctr">
              <a:lnSpc>
                <a:spcPts val="500"/>
              </a:lnSpc>
              <a:buFontTx/>
              <a:buNone/>
              <a:defRPr sz="1500" b="0"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AWARDS AND ACCCOLADES</a:t>
            </a:r>
          </a:p>
          <a:p>
            <a:pPr lvl="1"/>
            <a:r>
              <a:rPr lang="en-US" dirty="0"/>
              <a:t>2016</a:t>
            </a:r>
          </a:p>
          <a:p>
            <a:pPr lvl="2"/>
            <a:r>
              <a:rPr lang="en-US" dirty="0"/>
              <a:t>firm of the year</a:t>
            </a:r>
          </a:p>
        </p:txBody>
      </p:sp>
    </p:spTree>
    <p:extLst>
      <p:ext uri="{BB962C8B-B14F-4D97-AF65-F5344CB8AC3E}">
        <p14:creationId xmlns:p14="http://schemas.microsoft.com/office/powerpoint/2010/main" val="3890046875"/>
      </p:ext>
    </p:extLst>
  </p:cSld>
  <p:clrMapOvr>
    <a:masterClrMapping/>
  </p:clrMapOvr>
  <p:extLst>
    <p:ext uri="{DCECCB84-F9BA-43D5-87BE-67443E8EF086}">
      <p15:sldGuideLst xmlns:p15="http://schemas.microsoft.com/office/powerpoint/2012/main">
        <p15:guide id="1" orient="horz" pos="148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Grp="1"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5215" y="2286000"/>
            <a:ext cx="4062984" cy="2286000"/>
          </a:xfrm>
          <a:prstGeom prst="rect">
            <a:avLst/>
          </a:prstGeom>
          <a:ln>
            <a:solidFill>
              <a:srgbClr val="EBEBEB"/>
            </a:solidFill>
          </a:ln>
        </p:spPr>
      </p:pic>
      <p:pic>
        <p:nvPicPr>
          <p:cNvPr id="4" name="Picture 3"/>
          <p:cNvPicPr>
            <a:picLocks noGrp="1"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5215" y="4572000"/>
            <a:ext cx="4062984" cy="2286000"/>
          </a:xfrm>
          <a:prstGeom prst="rect">
            <a:avLst/>
          </a:prstGeom>
          <a:ln>
            <a:solidFill>
              <a:srgbClr val="EBEBEB"/>
            </a:solidFill>
          </a:ln>
        </p:spPr>
      </p:pic>
      <p:pic>
        <p:nvPicPr>
          <p:cNvPr id="5" name="Picture 4"/>
          <p:cNvPicPr>
            <a:picLocks noGrp="1" noChangeAspect="1"/>
          </p:cNvPicPr>
          <p:nvPr userDrawn="1"/>
        </p:nvPicPr>
        <p:blipFill>
          <a:blip r:embed="rId4">
            <a:extLst>
              <a:ext uri="{28A0092B-C50C-407E-A947-70E740481C1C}">
                <a14:useLocalDpi xmlns:a14="http://schemas.microsoft.com/office/drawing/2010/main" val="0"/>
              </a:ext>
            </a:extLst>
          </a:blip>
          <a:stretch>
            <a:fillRect/>
          </a:stretch>
        </p:blipFill>
        <p:spPr>
          <a:xfrm>
            <a:off x="4064643" y="5030"/>
            <a:ext cx="4062984" cy="2286000"/>
          </a:xfrm>
          <a:prstGeom prst="rect">
            <a:avLst/>
          </a:prstGeom>
          <a:ln>
            <a:solidFill>
              <a:srgbClr val="EBEBEB"/>
            </a:solidFill>
          </a:ln>
        </p:spPr>
      </p:pic>
      <p:pic>
        <p:nvPicPr>
          <p:cNvPr id="6" name="Picture 5"/>
          <p:cNvPicPr>
            <a:picLocks noGrp="1"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 y="2291030"/>
            <a:ext cx="4062984" cy="2286000"/>
          </a:xfrm>
          <a:prstGeom prst="rect">
            <a:avLst/>
          </a:prstGeom>
          <a:ln>
            <a:solidFill>
              <a:srgbClr val="EBEBEB"/>
            </a:solidFill>
          </a:ln>
        </p:spPr>
      </p:pic>
      <p:pic>
        <p:nvPicPr>
          <p:cNvPr id="7" name="Picture 6"/>
          <p:cNvPicPr>
            <a:picLocks noGrp="1" noChangeAspect="1"/>
          </p:cNvPicPr>
          <p:nvPr userDrawn="1"/>
        </p:nvPicPr>
        <p:blipFill>
          <a:blip r:embed="rId6">
            <a:extLst>
              <a:ext uri="{28A0092B-C50C-407E-A947-70E740481C1C}">
                <a14:useLocalDpi xmlns:a14="http://schemas.microsoft.com/office/drawing/2010/main" val="0"/>
              </a:ext>
            </a:extLst>
          </a:blip>
          <a:stretch>
            <a:fillRect/>
          </a:stretch>
        </p:blipFill>
        <p:spPr>
          <a:xfrm>
            <a:off x="780" y="4572000"/>
            <a:ext cx="4062984" cy="2286000"/>
          </a:xfrm>
          <a:prstGeom prst="rect">
            <a:avLst/>
          </a:prstGeom>
          <a:ln>
            <a:solidFill>
              <a:srgbClr val="EBEBEB"/>
            </a:solidFill>
          </a:ln>
        </p:spPr>
      </p:pic>
      <p:pic>
        <p:nvPicPr>
          <p:cNvPr id="8" name="Picture 7"/>
          <p:cNvPicPr>
            <a:picLocks noGrp="1" noChangeAspect="1"/>
          </p:cNvPicPr>
          <p:nvPr userDrawn="1"/>
        </p:nvPicPr>
        <p:blipFill>
          <a:blip r:embed="rId7">
            <a:extLst>
              <a:ext uri="{28A0092B-C50C-407E-A947-70E740481C1C}">
                <a14:useLocalDpi xmlns:a14="http://schemas.microsoft.com/office/drawing/2010/main" val="0"/>
              </a:ext>
            </a:extLst>
          </a:blip>
          <a:stretch>
            <a:fillRect/>
          </a:stretch>
        </p:blipFill>
        <p:spPr>
          <a:xfrm>
            <a:off x="1488" y="5030"/>
            <a:ext cx="4062984" cy="2286000"/>
          </a:xfrm>
          <a:prstGeom prst="rect">
            <a:avLst/>
          </a:prstGeom>
          <a:ln>
            <a:solidFill>
              <a:srgbClr val="EBEBEB"/>
            </a:solidFill>
          </a:ln>
        </p:spPr>
      </p:pic>
      <p:pic>
        <p:nvPicPr>
          <p:cNvPr id="9" name="Picture 8"/>
          <p:cNvPicPr>
            <a:picLocks noGrp="1" noChangeAspect="1"/>
          </p:cNvPicPr>
          <p:nvPr userDrawn="1"/>
        </p:nvPicPr>
        <p:blipFill>
          <a:blip r:embed="rId8">
            <a:extLst>
              <a:ext uri="{28A0092B-C50C-407E-A947-70E740481C1C}">
                <a14:useLocalDpi xmlns:a14="http://schemas.microsoft.com/office/drawing/2010/main" val="0"/>
              </a:ext>
            </a:extLst>
          </a:blip>
          <a:stretch>
            <a:fillRect/>
          </a:stretch>
        </p:blipFill>
        <p:spPr>
          <a:xfrm>
            <a:off x="8129687" y="2286000"/>
            <a:ext cx="4062984" cy="2286000"/>
          </a:xfrm>
          <a:prstGeom prst="rect">
            <a:avLst/>
          </a:prstGeom>
          <a:ln>
            <a:solidFill>
              <a:srgbClr val="EBEBEB"/>
            </a:solidFill>
          </a:ln>
        </p:spPr>
      </p:pic>
      <p:pic>
        <p:nvPicPr>
          <p:cNvPr id="10" name="Picture 9"/>
          <p:cNvPicPr>
            <a:picLocks noGrp="1" noChangeAspect="1"/>
          </p:cNvPicPr>
          <p:nvPr userDrawn="1"/>
        </p:nvPicPr>
        <p:blipFill>
          <a:blip r:embed="rId9">
            <a:extLst>
              <a:ext uri="{28A0092B-C50C-407E-A947-70E740481C1C}">
                <a14:useLocalDpi xmlns:a14="http://schemas.microsoft.com/office/drawing/2010/main" val="0"/>
              </a:ext>
            </a:extLst>
          </a:blip>
          <a:stretch>
            <a:fillRect/>
          </a:stretch>
        </p:blipFill>
        <p:spPr>
          <a:xfrm>
            <a:off x="8129687" y="4566970"/>
            <a:ext cx="4062984" cy="2286000"/>
          </a:xfrm>
          <a:prstGeom prst="rect">
            <a:avLst/>
          </a:prstGeom>
          <a:ln>
            <a:solidFill>
              <a:srgbClr val="EBEBEB"/>
            </a:solidFill>
          </a:ln>
        </p:spPr>
      </p:pic>
      <p:pic>
        <p:nvPicPr>
          <p:cNvPr id="11" name="Picture 10"/>
          <p:cNvPicPr>
            <a:picLocks noGrp="1"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30322" y="5030"/>
            <a:ext cx="4062984" cy="2286000"/>
          </a:xfrm>
          <a:prstGeom prst="rect">
            <a:avLst/>
          </a:prstGeom>
          <a:ln>
            <a:solidFill>
              <a:srgbClr val="EBEBEB"/>
            </a:solidFill>
          </a:ln>
        </p:spPr>
      </p:pic>
      <p:sp>
        <p:nvSpPr>
          <p:cNvPr id="12" name="Text Placeholder 26"/>
          <p:cNvSpPr>
            <a:spLocks noGrp="1"/>
          </p:cNvSpPr>
          <p:nvPr>
            <p:ph type="body" sz="quarter" idx="13" hasCustomPrompt="1"/>
          </p:nvPr>
        </p:nvSpPr>
        <p:spPr>
          <a:xfrm>
            <a:off x="0" y="2708920"/>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6600"/>
              </a:lnSpc>
              <a:spcBef>
                <a:spcPts val="2000"/>
              </a:spcBef>
              <a:spcAft>
                <a:spcPts val="0"/>
              </a:spcAft>
              <a:buFontTx/>
              <a:buNone/>
              <a:defRPr sz="6600" b="1" i="0" baseline="0">
                <a:solidFill>
                  <a:srgbClr val="00A651"/>
                </a:solidFill>
                <a:latin typeface="Gotham" charset="0"/>
                <a:ea typeface="Gotham" charset="0"/>
                <a:cs typeface="Gotham" charset="0"/>
              </a:defRPr>
            </a:lvl2pPr>
            <a:lvl3pPr marL="0" indent="0" algn="ctr">
              <a:lnSpc>
                <a:spcPts val="500"/>
              </a:lnSpc>
              <a:buFontTx/>
              <a:buNone/>
              <a:defRPr sz="1500" b="1" i="0" baseline="0">
                <a:solidFill>
                  <a:srgbClr val="00A651"/>
                </a:solidFill>
                <a:latin typeface="Gotham"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CLIENTS</a:t>
            </a:r>
          </a:p>
        </p:txBody>
      </p:sp>
      <p:sp>
        <p:nvSpPr>
          <p:cNvPr id="13" name="Text Placeholder 26"/>
          <p:cNvSpPr>
            <a:spLocks noGrp="1"/>
          </p:cNvSpPr>
          <p:nvPr>
            <p:ph type="body" sz="quarter" idx="19" hasCustomPrompt="1"/>
          </p:nvPr>
        </p:nvSpPr>
        <p:spPr>
          <a:xfrm>
            <a:off x="0" y="404664"/>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2600"/>
              </a:lnSpc>
              <a:spcBef>
                <a:spcPts val="2400"/>
              </a:spcBef>
              <a:spcAft>
                <a:spcPts val="500"/>
              </a:spcAft>
              <a:buFontTx/>
              <a:buNone/>
              <a:defRPr sz="2600" b="1" i="0" baseline="0">
                <a:solidFill>
                  <a:srgbClr val="00A651"/>
                </a:solidFill>
                <a:latin typeface="+mj-lt"/>
                <a:ea typeface="Gotham" charset="0"/>
                <a:cs typeface="Gotham" charset="0"/>
              </a:defRPr>
            </a:lvl2pPr>
            <a:lvl3pPr marL="0" indent="0" algn="ctr">
              <a:lnSpc>
                <a:spcPts val="1800"/>
              </a:lnSpc>
              <a:buFontTx/>
              <a:buNone/>
              <a:defRPr sz="18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FIRM</a:t>
            </a:r>
          </a:p>
        </p:txBody>
      </p:sp>
      <p:sp>
        <p:nvSpPr>
          <p:cNvPr id="14" name="Text Placeholder 26"/>
          <p:cNvSpPr>
            <a:spLocks noGrp="1"/>
          </p:cNvSpPr>
          <p:nvPr>
            <p:ph type="body" sz="quarter" idx="20" hasCustomPrompt="1"/>
          </p:nvPr>
        </p:nvSpPr>
        <p:spPr>
          <a:xfrm>
            <a:off x="4060358" y="404664"/>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9600"/>
              </a:lnSpc>
              <a:spcBef>
                <a:spcPts val="2000"/>
              </a:spcBef>
              <a:spcAft>
                <a:spcPts val="0"/>
              </a:spcAft>
              <a:buFontTx/>
              <a:buNone/>
              <a:defRPr sz="9600" b="1" i="0" baseline="0">
                <a:solidFill>
                  <a:srgbClr val="00A651"/>
                </a:solidFill>
                <a:latin typeface="+mj-lt"/>
                <a:ea typeface="Gotham" charset="0"/>
                <a:cs typeface="Gotham" charset="0"/>
              </a:defRPr>
            </a:lvl2pPr>
            <a:lvl3pPr marL="0" indent="0" algn="ctr">
              <a:lnSpc>
                <a:spcPts val="1600"/>
              </a:lnSpc>
              <a:spcBef>
                <a:spcPts val="0"/>
              </a:spcBef>
              <a:buFontTx/>
              <a:buNone/>
              <a:defRPr sz="16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HERITAGE AND VALUE</a:t>
            </a:r>
          </a:p>
        </p:txBody>
      </p:sp>
      <p:sp>
        <p:nvSpPr>
          <p:cNvPr id="15" name="Text Placeholder 26"/>
          <p:cNvSpPr>
            <a:spLocks noGrp="1"/>
          </p:cNvSpPr>
          <p:nvPr>
            <p:ph type="body" sz="quarter" idx="21" hasCustomPrompt="1"/>
          </p:nvPr>
        </p:nvSpPr>
        <p:spPr>
          <a:xfrm>
            <a:off x="8120716" y="404664"/>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6600"/>
              </a:lnSpc>
              <a:spcBef>
                <a:spcPts val="2000"/>
              </a:spcBef>
              <a:spcAft>
                <a:spcPts val="0"/>
              </a:spcAft>
              <a:buFontTx/>
              <a:buNone/>
              <a:defRPr sz="6600" b="1" i="0" baseline="0">
                <a:solidFill>
                  <a:srgbClr val="00A651"/>
                </a:solidFill>
                <a:latin typeface="Gotham" charset="0"/>
                <a:ea typeface="Gotham" charset="0"/>
                <a:cs typeface="Gotham" charset="0"/>
              </a:defRPr>
            </a:lvl2pPr>
            <a:lvl3pPr marL="0" indent="0" algn="ctr">
              <a:lnSpc>
                <a:spcPts val="500"/>
              </a:lnSpc>
              <a:spcBef>
                <a:spcPts val="500"/>
              </a:spcBef>
              <a:buFontTx/>
              <a:buNone/>
              <a:defRPr sz="1500" b="1" i="0" baseline="0">
                <a:solidFill>
                  <a:srgbClr val="00A651"/>
                </a:solidFill>
                <a:latin typeface="Gotham"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PEOPLE</a:t>
            </a:r>
          </a:p>
        </p:txBody>
      </p:sp>
      <p:sp>
        <p:nvSpPr>
          <p:cNvPr id="16" name="Text Placeholder 26"/>
          <p:cNvSpPr>
            <a:spLocks noGrp="1"/>
          </p:cNvSpPr>
          <p:nvPr>
            <p:ph type="body" sz="quarter" idx="22" hasCustomPrompt="1"/>
          </p:nvPr>
        </p:nvSpPr>
        <p:spPr>
          <a:xfrm>
            <a:off x="8120716" y="2708920"/>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6600"/>
              </a:lnSpc>
              <a:spcBef>
                <a:spcPts val="2000"/>
              </a:spcBef>
              <a:spcAft>
                <a:spcPts val="0"/>
              </a:spcAft>
              <a:buFontTx/>
              <a:buNone/>
              <a:defRPr sz="6600" b="1" i="0" baseline="0">
                <a:solidFill>
                  <a:srgbClr val="00A651"/>
                </a:solidFill>
                <a:latin typeface="Gotham" charset="0"/>
                <a:ea typeface="Gotham" charset="0"/>
                <a:cs typeface="Gotham" charset="0"/>
              </a:defRPr>
            </a:lvl2pPr>
            <a:lvl3pPr marL="0" indent="0" algn="ctr">
              <a:lnSpc>
                <a:spcPts val="500"/>
              </a:lnSpc>
              <a:spcBef>
                <a:spcPts val="500"/>
              </a:spcBef>
              <a:buFontTx/>
              <a:buNone/>
              <a:defRPr sz="1500" b="1" i="0" baseline="0">
                <a:solidFill>
                  <a:srgbClr val="00A651"/>
                </a:solidFill>
                <a:latin typeface="Gotham"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CAPABILITIES AND EXPERTISE</a:t>
            </a:r>
          </a:p>
        </p:txBody>
      </p:sp>
      <p:sp>
        <p:nvSpPr>
          <p:cNvPr id="17" name="Text Placeholder 26"/>
          <p:cNvSpPr>
            <a:spLocks noGrp="1"/>
          </p:cNvSpPr>
          <p:nvPr>
            <p:ph type="body" sz="quarter" idx="23" hasCustomPrompt="1"/>
          </p:nvPr>
        </p:nvSpPr>
        <p:spPr>
          <a:xfrm>
            <a:off x="4060358" y="2708920"/>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6600"/>
              </a:lnSpc>
              <a:spcBef>
                <a:spcPts val="2000"/>
              </a:spcBef>
              <a:spcAft>
                <a:spcPts val="0"/>
              </a:spcAft>
              <a:buFontTx/>
              <a:buNone/>
              <a:defRPr sz="6600" b="1" i="0" baseline="0">
                <a:solidFill>
                  <a:srgbClr val="00A651"/>
                </a:solidFill>
                <a:latin typeface="Gotham" charset="0"/>
                <a:ea typeface="Gotham" charset="0"/>
                <a:cs typeface="Gotham" charset="0"/>
              </a:defRPr>
            </a:lvl2pPr>
            <a:lvl3pPr marL="0" indent="0" algn="ctr">
              <a:lnSpc>
                <a:spcPts val="500"/>
              </a:lnSpc>
              <a:buFontTx/>
              <a:buNone/>
              <a:defRPr sz="1500" b="1" i="0" baseline="0">
                <a:solidFill>
                  <a:srgbClr val="00A651"/>
                </a:solidFill>
                <a:latin typeface="Gotham"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GLOBAL NETWORK</a:t>
            </a:r>
          </a:p>
        </p:txBody>
      </p:sp>
      <p:sp>
        <p:nvSpPr>
          <p:cNvPr id="18" name="Text Placeholder 26"/>
          <p:cNvSpPr>
            <a:spLocks noGrp="1"/>
          </p:cNvSpPr>
          <p:nvPr>
            <p:ph type="body" sz="quarter" idx="24" hasCustomPrompt="1"/>
          </p:nvPr>
        </p:nvSpPr>
        <p:spPr>
          <a:xfrm>
            <a:off x="0" y="4941168"/>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2400"/>
              </a:lnSpc>
              <a:spcBef>
                <a:spcPts val="4600"/>
              </a:spcBef>
              <a:spcAft>
                <a:spcPts val="500"/>
              </a:spcAft>
              <a:buFontTx/>
              <a:buNone/>
              <a:defRPr sz="2400" b="1" i="0" baseline="0">
                <a:solidFill>
                  <a:srgbClr val="00A651"/>
                </a:solidFill>
                <a:latin typeface="Gotham" charset="0"/>
                <a:ea typeface="Gotham" charset="0"/>
                <a:cs typeface="Gotham" charset="0"/>
              </a:defRPr>
            </a:lvl2pPr>
            <a:lvl3pPr marL="0" indent="0" algn="ctr">
              <a:lnSpc>
                <a:spcPts val="1800"/>
              </a:lnSpc>
              <a:buFontTx/>
              <a:buNone/>
              <a:defRPr sz="18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RELATIONSHIP MODEL</a:t>
            </a:r>
          </a:p>
        </p:txBody>
      </p:sp>
      <p:sp>
        <p:nvSpPr>
          <p:cNvPr id="19" name="Text Placeholder 26"/>
          <p:cNvSpPr>
            <a:spLocks noGrp="1"/>
          </p:cNvSpPr>
          <p:nvPr>
            <p:ph type="body" sz="quarter" idx="25" hasCustomPrompt="1"/>
          </p:nvPr>
        </p:nvSpPr>
        <p:spPr>
          <a:xfrm>
            <a:off x="8117060" y="4941168"/>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2600"/>
              </a:lnSpc>
              <a:spcBef>
                <a:spcPts val="2400"/>
              </a:spcBef>
              <a:spcAft>
                <a:spcPts val="500"/>
              </a:spcAft>
              <a:buFontTx/>
              <a:buNone/>
              <a:defRPr sz="2400" b="1" i="0" baseline="0">
                <a:solidFill>
                  <a:srgbClr val="00A651"/>
                </a:solidFill>
                <a:latin typeface="Gotham" charset="0"/>
                <a:ea typeface="Gotham" charset="0"/>
                <a:cs typeface="Gotham" charset="0"/>
              </a:defRPr>
            </a:lvl2pPr>
            <a:lvl3pPr marL="0" indent="0" algn="ctr">
              <a:lnSpc>
                <a:spcPts val="1800"/>
              </a:lnSpc>
              <a:buFontTx/>
              <a:buNone/>
              <a:defRPr sz="1800" b="0" i="0" baseline="0">
                <a:solidFill>
                  <a:schemeClr val="bg1"/>
                </a:solidFill>
                <a:latin typeface="Gotham Book"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TRACK RECORD</a:t>
            </a:r>
          </a:p>
        </p:txBody>
      </p:sp>
      <p:sp>
        <p:nvSpPr>
          <p:cNvPr id="20" name="Text Placeholder 26"/>
          <p:cNvSpPr>
            <a:spLocks noGrp="1"/>
          </p:cNvSpPr>
          <p:nvPr>
            <p:ph type="body" sz="quarter" idx="26" hasCustomPrompt="1"/>
          </p:nvPr>
        </p:nvSpPr>
        <p:spPr>
          <a:xfrm>
            <a:off x="4058530" y="4941168"/>
            <a:ext cx="4062413" cy="288032"/>
          </a:xfrm>
          <a:prstGeom prst="rect">
            <a:avLst/>
          </a:prstGeom>
        </p:spPr>
        <p:txBody>
          <a:bodyPr/>
          <a:lstStyle>
            <a:lvl1pPr marL="0" indent="0" algn="ctr">
              <a:lnSpc>
                <a:spcPts val="1000"/>
              </a:lnSpc>
              <a:spcBef>
                <a:spcPts val="0"/>
              </a:spcBef>
              <a:spcAft>
                <a:spcPts val="0"/>
              </a:spcAft>
              <a:buFontTx/>
              <a:buNone/>
              <a:defRPr sz="1000" b="1" i="0" baseline="0">
                <a:solidFill>
                  <a:srgbClr val="00A651"/>
                </a:solidFill>
                <a:latin typeface="Segoe UI" panose="020B0502040204020203" pitchFamily="34" charset="0"/>
                <a:ea typeface="Segoe UI" panose="020B0502040204020203" pitchFamily="34" charset="0"/>
                <a:cs typeface="Segoe UI" panose="020B0502040204020203" pitchFamily="34" charset="0"/>
              </a:defRPr>
            </a:lvl1pPr>
            <a:lvl2pPr marL="0" indent="0" algn="ctr">
              <a:lnSpc>
                <a:spcPts val="6600"/>
              </a:lnSpc>
              <a:spcBef>
                <a:spcPts val="2000"/>
              </a:spcBef>
              <a:spcAft>
                <a:spcPts val="0"/>
              </a:spcAft>
              <a:buFontTx/>
              <a:buNone/>
              <a:defRPr sz="6600" b="1" i="0" baseline="0">
                <a:solidFill>
                  <a:srgbClr val="00A651"/>
                </a:solidFill>
                <a:latin typeface="Gotham" charset="0"/>
                <a:ea typeface="Gotham" charset="0"/>
                <a:cs typeface="Gotham" charset="0"/>
              </a:defRPr>
            </a:lvl2pPr>
            <a:lvl3pPr marL="0" indent="0" algn="ctr">
              <a:lnSpc>
                <a:spcPts val="500"/>
              </a:lnSpc>
              <a:buFontTx/>
              <a:buNone/>
              <a:defRPr sz="1500" b="1" i="0" baseline="0">
                <a:solidFill>
                  <a:srgbClr val="00A651"/>
                </a:solidFill>
                <a:latin typeface="Gotham" charset="0"/>
                <a:ea typeface="Gotham Book" charset="0"/>
                <a:cs typeface="Gotham Book" charset="0"/>
              </a:defRPr>
            </a:lvl3pPr>
            <a:lvl4pPr marL="0" indent="0" algn="ctr">
              <a:lnSpc>
                <a:spcPts val="1440"/>
              </a:lnSpc>
              <a:buFontTx/>
              <a:buNone/>
              <a:defRPr sz="1000" baseline="0">
                <a:solidFill>
                  <a:schemeClr val="bg1"/>
                </a:solidFill>
                <a:latin typeface="Gotham Medium" charset="0"/>
              </a:defRPr>
            </a:lvl4pPr>
            <a:lvl5pPr marL="0" indent="0" algn="ctr">
              <a:lnSpc>
                <a:spcPts val="1440"/>
              </a:lnSpc>
              <a:buFontTx/>
              <a:buNone/>
              <a:defRPr sz="1000" baseline="0">
                <a:solidFill>
                  <a:schemeClr val="bg1"/>
                </a:solidFill>
                <a:latin typeface="Gotham Medium" charset="0"/>
              </a:defRPr>
            </a:lvl5pPr>
          </a:lstStyle>
          <a:p>
            <a:pPr lvl="0"/>
            <a:r>
              <a:rPr lang="en-US" dirty="0"/>
              <a:t>OUR AWARDS AND ACCCOLADES</a:t>
            </a:r>
          </a:p>
        </p:txBody>
      </p:sp>
    </p:spTree>
    <p:extLst>
      <p:ext uri="{BB962C8B-B14F-4D97-AF65-F5344CB8AC3E}">
        <p14:creationId xmlns:p14="http://schemas.microsoft.com/office/powerpoint/2010/main" val="4233020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2324100" y="0"/>
            <a:ext cx="9867900" cy="6858001"/>
          </a:xfrm>
          <a:custGeom>
            <a:avLst/>
            <a:gdLst>
              <a:gd name="connsiteX0" fmla="*/ 1028509 w 9867900"/>
              <a:gd name="connsiteY0" fmla="*/ 0 h 6858001"/>
              <a:gd name="connsiteX1" fmla="*/ 9867900 w 9867900"/>
              <a:gd name="connsiteY1" fmla="*/ 0 h 6858001"/>
              <a:gd name="connsiteX2" fmla="*/ 9867900 w 9867900"/>
              <a:gd name="connsiteY2" fmla="*/ 6858001 h 6858001"/>
              <a:gd name="connsiteX3" fmla="*/ 1175744 w 9867900"/>
              <a:gd name="connsiteY3" fmla="*/ 6858001 h 6858001"/>
              <a:gd name="connsiteX4" fmla="*/ 1170691 w 9867900"/>
              <a:gd name="connsiteY4" fmla="*/ 6851570 h 6858001"/>
              <a:gd name="connsiteX5" fmla="*/ 0 w 9867900"/>
              <a:gd name="connsiteY5" fmla="*/ 3325814 h 6858001"/>
              <a:gd name="connsiteX6" fmla="*/ 1006398 w 9867900"/>
              <a:gd name="connsiteY6" fmla="*/ 3109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900" h="6858001">
                <a:moveTo>
                  <a:pt x="1028509" y="0"/>
                </a:moveTo>
                <a:lnTo>
                  <a:pt x="9867900" y="0"/>
                </a:lnTo>
                <a:lnTo>
                  <a:pt x="9867900" y="6858001"/>
                </a:lnTo>
                <a:lnTo>
                  <a:pt x="1175744" y="6858001"/>
                </a:lnTo>
                <a:lnTo>
                  <a:pt x="1170691" y="6851570"/>
                </a:lnTo>
                <a:cubicBezTo>
                  <a:pt x="435422" y="5868400"/>
                  <a:pt x="0" y="4647957"/>
                  <a:pt x="0" y="3325814"/>
                </a:cubicBezTo>
                <a:cubicBezTo>
                  <a:pt x="0" y="2105375"/>
                  <a:pt x="371011" y="971591"/>
                  <a:pt x="1006398" y="31094"/>
                </a:cubicBezTo>
                <a:close/>
              </a:path>
            </a:pathLst>
          </a:custGeom>
          <a:blipFill>
            <a:blip r:embed="rId2"/>
            <a:stretch>
              <a:fillRect l="-23552"/>
            </a:stretch>
          </a:blipFill>
        </p:spPr>
        <p:txBody>
          <a:bodyPr wrap="square">
            <a:noAutofit/>
          </a:bodyPr>
          <a:lstStyle/>
          <a:p>
            <a:endParaRPr lang="en-US" dirty="0"/>
          </a:p>
        </p:txBody>
      </p:sp>
      <p:sp>
        <p:nvSpPr>
          <p:cNvPr id="14" name="Text Placeholder 13"/>
          <p:cNvSpPr>
            <a:spLocks noGrp="1"/>
          </p:cNvSpPr>
          <p:nvPr>
            <p:ph type="body" sz="quarter" idx="15"/>
          </p:nvPr>
        </p:nvSpPr>
        <p:spPr>
          <a:xfrm>
            <a:off x="276350" y="1515004"/>
            <a:ext cx="2047750" cy="3107795"/>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6"/>
          </p:nvPr>
        </p:nvSpPr>
        <p:spPr>
          <a:xfrm>
            <a:off x="3238064" y="1515004"/>
            <a:ext cx="3873936" cy="3751263"/>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251884" y="6348937"/>
            <a:ext cx="2743200" cy="365125"/>
          </a:xfrm>
          <a:prstGeom prst="rect">
            <a:avLst/>
          </a:prstGeom>
        </p:spPr>
        <p:txBody>
          <a:bodyPr/>
          <a:lstStyle>
            <a:lvl1pPr>
              <a:defRPr sz="1050" baseline="0">
                <a:solidFill>
                  <a:srgbClr val="515151"/>
                </a:solidFill>
                <a:latin typeface="Gotham Bold" charset="0"/>
              </a:defRPr>
            </a:lvl1pPr>
          </a:lstStyle>
          <a:p>
            <a:r>
              <a:rPr lang="en-US" b="1" dirty="0">
                <a:latin typeface="+mn-lt"/>
              </a:rPr>
              <a:t>About us</a:t>
            </a:r>
            <a:r>
              <a:rPr lang="en-US" dirty="0">
                <a:latin typeface="Segoe UI Semibold" panose="020B0702040204020203" pitchFamily="34" charset="0"/>
              </a:rPr>
              <a:t> </a:t>
            </a:r>
            <a:r>
              <a:rPr lang="en-US" dirty="0">
                <a:latin typeface="Segoe UI Light" panose="020B0502040204020203" pitchFamily="34" charset="0"/>
                <a:ea typeface="Gotham Light" charset="0"/>
                <a:cs typeface="Gotham Light" charset="0"/>
              </a:rPr>
              <a:t>| Page </a:t>
            </a:r>
            <a:fld id="{5619BC53-515B-0747-9BE0-E4D9109AE715}" type="slidenum">
              <a:rPr lang="en-US" smtClean="0">
                <a:latin typeface="Segoe UI Light" panose="020B0502040204020203" pitchFamily="34" charset="0"/>
                <a:ea typeface="Gotham Light" charset="0"/>
                <a:cs typeface="Gotham Light" charset="0"/>
              </a:rPr>
              <a:pPr/>
              <a:t>‹#›</a:t>
            </a:fld>
            <a:endParaRPr lang="en-US" dirty="0">
              <a:latin typeface="Segoe UI Light" panose="020B0502040204020203" pitchFamily="34" charset="0"/>
              <a:ea typeface="Gotham Light" charset="0"/>
              <a:cs typeface="Gotham Light" charset="0"/>
            </a:endParaRPr>
          </a:p>
        </p:txBody>
      </p:sp>
      <p:sp>
        <p:nvSpPr>
          <p:cNvPr id="24" name="Picture Placeholder 23"/>
          <p:cNvSpPr>
            <a:spLocks noGrp="1"/>
          </p:cNvSpPr>
          <p:nvPr>
            <p:ph type="pic" sz="quarter" idx="14"/>
          </p:nvPr>
        </p:nvSpPr>
        <p:spPr>
          <a:xfrm>
            <a:off x="7199035" y="0"/>
            <a:ext cx="4992965" cy="6858001"/>
          </a:xfrm>
          <a:custGeom>
            <a:avLst/>
            <a:gdLst>
              <a:gd name="connsiteX0" fmla="*/ 1028509 w 4992965"/>
              <a:gd name="connsiteY0" fmla="*/ 0 h 6858001"/>
              <a:gd name="connsiteX1" fmla="*/ 4992965 w 4992965"/>
              <a:gd name="connsiteY1" fmla="*/ 0 h 6858001"/>
              <a:gd name="connsiteX2" fmla="*/ 4992965 w 4992965"/>
              <a:gd name="connsiteY2" fmla="*/ 6858001 h 6858001"/>
              <a:gd name="connsiteX3" fmla="*/ 1175744 w 4992965"/>
              <a:gd name="connsiteY3" fmla="*/ 6858001 h 6858001"/>
              <a:gd name="connsiteX4" fmla="*/ 1170690 w 4992965"/>
              <a:gd name="connsiteY4" fmla="*/ 6851570 h 6858001"/>
              <a:gd name="connsiteX5" fmla="*/ 0 w 4992965"/>
              <a:gd name="connsiteY5" fmla="*/ 3325814 h 6858001"/>
              <a:gd name="connsiteX6" fmla="*/ 1006397 w 4992965"/>
              <a:gd name="connsiteY6" fmla="*/ 3109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2965" h="6858001">
                <a:moveTo>
                  <a:pt x="1028509" y="0"/>
                </a:moveTo>
                <a:lnTo>
                  <a:pt x="4992965" y="0"/>
                </a:lnTo>
                <a:lnTo>
                  <a:pt x="4992965" y="6858001"/>
                </a:lnTo>
                <a:lnTo>
                  <a:pt x="1175744" y="6858001"/>
                </a:lnTo>
                <a:lnTo>
                  <a:pt x="1170690" y="6851570"/>
                </a:lnTo>
                <a:cubicBezTo>
                  <a:pt x="435422" y="5868400"/>
                  <a:pt x="0" y="4647957"/>
                  <a:pt x="0" y="3325814"/>
                </a:cubicBezTo>
                <a:cubicBezTo>
                  <a:pt x="0" y="2105375"/>
                  <a:pt x="371010" y="971591"/>
                  <a:pt x="1006397" y="31094"/>
                </a:cubicBezTo>
                <a:close/>
              </a:path>
            </a:pathLst>
          </a:custGeom>
          <a:solidFill>
            <a:srgbClr val="EBEBEB"/>
          </a:solidFill>
        </p:spPr>
        <p:txBody>
          <a:bodyPr wrap="square">
            <a:noAutofit/>
          </a:bodyPr>
          <a:lstStyle/>
          <a:p>
            <a:endParaRPr lang="en-US" dirty="0"/>
          </a:p>
        </p:txBody>
      </p:sp>
    </p:spTree>
    <p:extLst>
      <p:ext uri="{BB962C8B-B14F-4D97-AF65-F5344CB8AC3E}">
        <p14:creationId xmlns:p14="http://schemas.microsoft.com/office/powerpoint/2010/main" val="314334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Freeform 9"/>
          <p:cNvSpPr/>
          <p:nvPr userDrawn="1"/>
        </p:nvSpPr>
        <p:spPr>
          <a:xfrm>
            <a:off x="2324100" y="0"/>
            <a:ext cx="9867900" cy="6858001"/>
          </a:xfrm>
          <a:custGeom>
            <a:avLst/>
            <a:gdLst>
              <a:gd name="connsiteX0" fmla="*/ 1028509 w 9867900"/>
              <a:gd name="connsiteY0" fmla="*/ 0 h 6858001"/>
              <a:gd name="connsiteX1" fmla="*/ 9867900 w 9867900"/>
              <a:gd name="connsiteY1" fmla="*/ 0 h 6858001"/>
              <a:gd name="connsiteX2" fmla="*/ 9867900 w 9867900"/>
              <a:gd name="connsiteY2" fmla="*/ 6858001 h 6858001"/>
              <a:gd name="connsiteX3" fmla="*/ 1175744 w 9867900"/>
              <a:gd name="connsiteY3" fmla="*/ 6858001 h 6858001"/>
              <a:gd name="connsiteX4" fmla="*/ 1170691 w 9867900"/>
              <a:gd name="connsiteY4" fmla="*/ 6851570 h 6858001"/>
              <a:gd name="connsiteX5" fmla="*/ 0 w 9867900"/>
              <a:gd name="connsiteY5" fmla="*/ 3325814 h 6858001"/>
              <a:gd name="connsiteX6" fmla="*/ 1006398 w 9867900"/>
              <a:gd name="connsiteY6" fmla="*/ 3109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900" h="6858001">
                <a:moveTo>
                  <a:pt x="1028509" y="0"/>
                </a:moveTo>
                <a:lnTo>
                  <a:pt x="9867900" y="0"/>
                </a:lnTo>
                <a:lnTo>
                  <a:pt x="9867900" y="6858001"/>
                </a:lnTo>
                <a:lnTo>
                  <a:pt x="1175744" y="6858001"/>
                </a:lnTo>
                <a:lnTo>
                  <a:pt x="1170691" y="6851570"/>
                </a:lnTo>
                <a:cubicBezTo>
                  <a:pt x="435422" y="5868400"/>
                  <a:pt x="0" y="4647957"/>
                  <a:pt x="0" y="3325814"/>
                </a:cubicBezTo>
                <a:cubicBezTo>
                  <a:pt x="0" y="2105375"/>
                  <a:pt x="371011" y="971591"/>
                  <a:pt x="1006398" y="31094"/>
                </a:cubicBezTo>
                <a:close/>
              </a:path>
            </a:pathLst>
          </a:cu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3"/>
          <p:cNvSpPr>
            <a:spLocks noGrp="1"/>
          </p:cNvSpPr>
          <p:nvPr>
            <p:ph type="body" sz="quarter" idx="15"/>
          </p:nvPr>
        </p:nvSpPr>
        <p:spPr>
          <a:xfrm>
            <a:off x="276350" y="1515004"/>
            <a:ext cx="2047750" cy="3107795"/>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3"/>
          <p:cNvSpPr>
            <a:spLocks noGrp="1"/>
          </p:cNvSpPr>
          <p:nvPr>
            <p:ph type="body" sz="quarter" idx="16"/>
          </p:nvPr>
        </p:nvSpPr>
        <p:spPr>
          <a:xfrm>
            <a:off x="3238064" y="1515004"/>
            <a:ext cx="3873936" cy="3751263"/>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51884" y="6348937"/>
            <a:ext cx="2743200" cy="365125"/>
          </a:xfrm>
          <a:prstGeom prst="rect">
            <a:avLst/>
          </a:prstGeom>
        </p:spPr>
        <p:txBody>
          <a:bodyPr/>
          <a:lstStyle>
            <a:lvl1pPr>
              <a:defRPr sz="1050" baseline="0">
                <a:solidFill>
                  <a:srgbClr val="515151"/>
                </a:solidFill>
                <a:latin typeface="Gotham Bold" charset="0"/>
              </a:defRPr>
            </a:lvl1pPr>
          </a:lstStyle>
          <a:p>
            <a:r>
              <a:rPr lang="en-US" b="1" dirty="0">
                <a:latin typeface="+mn-lt"/>
              </a:rPr>
              <a:t>About us</a:t>
            </a:r>
            <a:r>
              <a:rPr lang="en-US" dirty="0">
                <a:latin typeface="Segoe UI Semibold" panose="020B0702040204020203" pitchFamily="34" charset="0"/>
              </a:rPr>
              <a:t> </a:t>
            </a:r>
            <a:r>
              <a:rPr lang="en-US" dirty="0">
                <a:latin typeface="Segoe UI Light" panose="020B0502040204020203" pitchFamily="34" charset="0"/>
                <a:ea typeface="Gotham Light" charset="0"/>
                <a:cs typeface="Gotham Light" charset="0"/>
              </a:rPr>
              <a:t>| Page </a:t>
            </a:r>
            <a:fld id="{5619BC53-515B-0747-9BE0-E4D9109AE715}" type="slidenum">
              <a:rPr lang="en-US" smtClean="0">
                <a:latin typeface="Segoe UI Light" panose="020B0502040204020203" pitchFamily="34" charset="0"/>
                <a:ea typeface="Gotham Light" charset="0"/>
                <a:cs typeface="Gotham Light" charset="0"/>
              </a:rPr>
              <a:pPr/>
              <a:t>‹#›</a:t>
            </a:fld>
            <a:endParaRPr lang="en-US" dirty="0">
              <a:latin typeface="Segoe UI Light" panose="020B0502040204020203" pitchFamily="34" charset="0"/>
              <a:ea typeface="Gotham Light" charset="0"/>
              <a:cs typeface="Gotham Light" charset="0"/>
            </a:endParaRPr>
          </a:p>
        </p:txBody>
      </p:sp>
      <p:sp>
        <p:nvSpPr>
          <p:cNvPr id="9" name="Picture Placeholder 8"/>
          <p:cNvSpPr>
            <a:spLocks noGrp="1"/>
          </p:cNvSpPr>
          <p:nvPr>
            <p:ph type="pic" sz="quarter" idx="14"/>
          </p:nvPr>
        </p:nvSpPr>
        <p:spPr>
          <a:xfrm>
            <a:off x="7199035" y="0"/>
            <a:ext cx="4992965" cy="6858001"/>
          </a:xfrm>
          <a:custGeom>
            <a:avLst/>
            <a:gdLst>
              <a:gd name="connsiteX0" fmla="*/ 1028509 w 4992965"/>
              <a:gd name="connsiteY0" fmla="*/ 0 h 6858001"/>
              <a:gd name="connsiteX1" fmla="*/ 4992965 w 4992965"/>
              <a:gd name="connsiteY1" fmla="*/ 0 h 6858001"/>
              <a:gd name="connsiteX2" fmla="*/ 4992965 w 4992965"/>
              <a:gd name="connsiteY2" fmla="*/ 6858001 h 6858001"/>
              <a:gd name="connsiteX3" fmla="*/ 1175744 w 4992965"/>
              <a:gd name="connsiteY3" fmla="*/ 6858001 h 6858001"/>
              <a:gd name="connsiteX4" fmla="*/ 1170690 w 4992965"/>
              <a:gd name="connsiteY4" fmla="*/ 6851570 h 6858001"/>
              <a:gd name="connsiteX5" fmla="*/ 0 w 4992965"/>
              <a:gd name="connsiteY5" fmla="*/ 3325814 h 6858001"/>
              <a:gd name="connsiteX6" fmla="*/ 1006397 w 4992965"/>
              <a:gd name="connsiteY6" fmla="*/ 3109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2965" h="6858001">
                <a:moveTo>
                  <a:pt x="1028509" y="0"/>
                </a:moveTo>
                <a:lnTo>
                  <a:pt x="4992965" y="0"/>
                </a:lnTo>
                <a:lnTo>
                  <a:pt x="4992965" y="6858001"/>
                </a:lnTo>
                <a:lnTo>
                  <a:pt x="1175744" y="6858001"/>
                </a:lnTo>
                <a:lnTo>
                  <a:pt x="1170690" y="6851570"/>
                </a:lnTo>
                <a:cubicBezTo>
                  <a:pt x="435422" y="5868400"/>
                  <a:pt x="0" y="4647957"/>
                  <a:pt x="0" y="3325814"/>
                </a:cubicBezTo>
                <a:cubicBezTo>
                  <a:pt x="0" y="2105375"/>
                  <a:pt x="371010" y="971591"/>
                  <a:pt x="1006397" y="31094"/>
                </a:cubicBezTo>
                <a:close/>
              </a:path>
            </a:pathLst>
          </a:custGeom>
          <a:solidFill>
            <a:schemeClr val="bg1">
              <a:lumMod val="85000"/>
            </a:schemeClr>
          </a:solidFill>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42087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2324100" y="0"/>
            <a:ext cx="9867900" cy="6858001"/>
          </a:xfrm>
          <a:custGeom>
            <a:avLst/>
            <a:gdLst>
              <a:gd name="connsiteX0" fmla="*/ 1028509 w 9867900"/>
              <a:gd name="connsiteY0" fmla="*/ 0 h 6858001"/>
              <a:gd name="connsiteX1" fmla="*/ 9867900 w 9867900"/>
              <a:gd name="connsiteY1" fmla="*/ 0 h 6858001"/>
              <a:gd name="connsiteX2" fmla="*/ 9867900 w 9867900"/>
              <a:gd name="connsiteY2" fmla="*/ 6858001 h 6858001"/>
              <a:gd name="connsiteX3" fmla="*/ 1175744 w 9867900"/>
              <a:gd name="connsiteY3" fmla="*/ 6858001 h 6858001"/>
              <a:gd name="connsiteX4" fmla="*/ 1170691 w 9867900"/>
              <a:gd name="connsiteY4" fmla="*/ 6851570 h 6858001"/>
              <a:gd name="connsiteX5" fmla="*/ 0 w 9867900"/>
              <a:gd name="connsiteY5" fmla="*/ 3325814 h 6858001"/>
              <a:gd name="connsiteX6" fmla="*/ 1006398 w 9867900"/>
              <a:gd name="connsiteY6" fmla="*/ 3109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900" h="6858001">
                <a:moveTo>
                  <a:pt x="1028509" y="0"/>
                </a:moveTo>
                <a:lnTo>
                  <a:pt x="9867900" y="0"/>
                </a:lnTo>
                <a:lnTo>
                  <a:pt x="9867900" y="6858001"/>
                </a:lnTo>
                <a:lnTo>
                  <a:pt x="1175744" y="6858001"/>
                </a:lnTo>
                <a:lnTo>
                  <a:pt x="1170691" y="6851570"/>
                </a:lnTo>
                <a:cubicBezTo>
                  <a:pt x="435422" y="5868400"/>
                  <a:pt x="0" y="4647957"/>
                  <a:pt x="0" y="3325814"/>
                </a:cubicBezTo>
                <a:cubicBezTo>
                  <a:pt x="0" y="2105375"/>
                  <a:pt x="371011" y="971591"/>
                  <a:pt x="1006398" y="31094"/>
                </a:cubicBezTo>
                <a:close/>
              </a:path>
            </a:pathLst>
          </a:custGeom>
          <a:blipFill>
            <a:blip r:embed="rId2"/>
            <a:srcRect/>
            <a:stretch>
              <a:fillRect l="-23552"/>
            </a:stretch>
          </a:blipFill>
        </p:spPr>
        <p:txBody>
          <a:bodyPr wrap="square">
            <a:noAutofit/>
          </a:bodyPr>
          <a:lstStyle/>
          <a:p>
            <a:endParaRPr lang="en-US" dirty="0"/>
          </a:p>
        </p:txBody>
      </p:sp>
      <p:sp>
        <p:nvSpPr>
          <p:cNvPr id="4" name="Text Placeholder 13"/>
          <p:cNvSpPr>
            <a:spLocks noGrp="1"/>
          </p:cNvSpPr>
          <p:nvPr>
            <p:ph type="body" sz="quarter" idx="15"/>
          </p:nvPr>
        </p:nvSpPr>
        <p:spPr>
          <a:xfrm>
            <a:off x="276350" y="1515004"/>
            <a:ext cx="2047750" cy="3107795"/>
          </a:xfrm>
          <a:prstGeom prst="rect">
            <a:avLst/>
          </a:prstGeom>
        </p:spPr>
        <p:txBody>
          <a:bodyPr/>
          <a:lstStyle>
            <a:lvl1pPr marL="0" indent="0">
              <a:lnSpc>
                <a:spcPts val="1900"/>
              </a:lnSpc>
              <a:spcBef>
                <a:spcPts val="0"/>
              </a:spcBef>
              <a:spcAft>
                <a:spcPts val="1000"/>
              </a:spcAft>
              <a:buFontTx/>
              <a:buNone/>
              <a:defRPr sz="1600" b="1" i="0" baseline="0">
                <a:solidFill>
                  <a:srgbClr val="51515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rgbClr val="51515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3"/>
          <p:cNvSpPr>
            <a:spLocks noGrp="1"/>
          </p:cNvSpPr>
          <p:nvPr>
            <p:ph type="body" sz="quarter" idx="16"/>
          </p:nvPr>
        </p:nvSpPr>
        <p:spPr>
          <a:xfrm>
            <a:off x="3238064" y="1515004"/>
            <a:ext cx="3873936" cy="3751263"/>
          </a:xfrm>
          <a:prstGeom prst="rect">
            <a:avLst/>
          </a:prstGeom>
        </p:spPr>
        <p:txBody>
          <a:bodyPr/>
          <a:lstStyle>
            <a:lvl1pPr marL="0" indent="0">
              <a:lnSpc>
                <a:spcPts val="1900"/>
              </a:lnSpc>
              <a:spcBef>
                <a:spcPts val="0"/>
              </a:spcBef>
              <a:spcAft>
                <a:spcPts val="1000"/>
              </a:spcAft>
              <a:buFontTx/>
              <a:buNone/>
              <a:defRPr sz="1600" b="1" i="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ts val="1900"/>
              </a:lnSpc>
              <a:buFontTx/>
              <a:buNone/>
              <a:defRPr sz="1600" b="0" i="0" baseline="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2pPr>
            <a:lvl3pPr marL="285750" indent="-285750">
              <a:lnSpc>
                <a:spcPts val="1900"/>
              </a:lnSpc>
              <a:buFont typeface="Arial" charset="0"/>
              <a:buChar char="•"/>
              <a:defRPr sz="1600" b="0" i="0" baseline="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3pPr>
            <a:lvl4pPr marL="0" indent="0">
              <a:lnSpc>
                <a:spcPts val="4500"/>
              </a:lnSpc>
              <a:buFontTx/>
              <a:buNone/>
              <a:defRPr sz="3200" b="0" i="0" baseline="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4pPr>
            <a:lvl5pPr marL="0" indent="0">
              <a:lnSpc>
                <a:spcPts val="1900"/>
              </a:lnSpc>
              <a:buFontTx/>
              <a:buNone/>
              <a:defRPr sz="1600" b="0" i="0" baseline="0">
                <a:solidFill>
                  <a:schemeClr val="bg1"/>
                </a:solidFill>
                <a:latin typeface="Segoe UI Light" panose="020B0502040204020203" pitchFamily="34" charset="0"/>
                <a:ea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51884" y="6348937"/>
            <a:ext cx="2743200" cy="365125"/>
          </a:xfrm>
          <a:prstGeom prst="rect">
            <a:avLst/>
          </a:prstGeom>
        </p:spPr>
        <p:txBody>
          <a:bodyPr/>
          <a:lstStyle>
            <a:lvl1pPr>
              <a:defRPr sz="1050" baseline="0">
                <a:solidFill>
                  <a:srgbClr val="515151"/>
                </a:solidFill>
                <a:latin typeface="Gotham Bold" charset="0"/>
              </a:defRPr>
            </a:lvl1pPr>
          </a:lstStyle>
          <a:p>
            <a:r>
              <a:rPr lang="en-US" b="1" dirty="0">
                <a:latin typeface="+mn-lt"/>
              </a:rPr>
              <a:t>About us</a:t>
            </a:r>
            <a:r>
              <a:rPr lang="en-US" dirty="0">
                <a:latin typeface="Segoe UI Semibold" panose="020B0702040204020203" pitchFamily="34" charset="0"/>
              </a:rPr>
              <a:t> </a:t>
            </a:r>
            <a:r>
              <a:rPr lang="en-US" dirty="0">
                <a:latin typeface="Segoe UI Light" panose="020B0502040204020203" pitchFamily="34" charset="0"/>
                <a:ea typeface="Gotham Light" charset="0"/>
                <a:cs typeface="Gotham Light" charset="0"/>
              </a:rPr>
              <a:t>| Page </a:t>
            </a:r>
            <a:fld id="{5619BC53-515B-0747-9BE0-E4D9109AE715}" type="slidenum">
              <a:rPr lang="en-US" smtClean="0">
                <a:latin typeface="Segoe UI Light" panose="020B0502040204020203" pitchFamily="34" charset="0"/>
                <a:ea typeface="Gotham Light" charset="0"/>
                <a:cs typeface="Gotham Light" charset="0"/>
              </a:rPr>
              <a:pPr/>
              <a:t>‹#›</a:t>
            </a:fld>
            <a:endParaRPr lang="en-US" dirty="0">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427561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BE64-5F7A-4C66-A9BA-7BD722FB55B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F66212-5BFF-4B22-AC05-070C671DF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40895D6-0742-4CC8-87A5-AB88DE8AD2C1}"/>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5" name="Footer Placeholder 4">
            <a:extLst>
              <a:ext uri="{FF2B5EF4-FFF2-40B4-BE49-F238E27FC236}">
                <a16:creationId xmlns:a16="http://schemas.microsoft.com/office/drawing/2014/main" id="{419C3FA0-38C3-405F-A67F-67704098165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3E1A0F6-45E1-4FCE-A76F-ECD8AE1E211E}"/>
              </a:ext>
            </a:extLst>
          </p:cNvPr>
          <p:cNvSpPr>
            <a:spLocks noGrp="1"/>
          </p:cNvSpPr>
          <p:nvPr>
            <p:ph type="sldNum" sz="quarter" idx="12"/>
          </p:nvPr>
        </p:nvSpPr>
        <p:spPr/>
        <p:txBody>
          <a:bodyPr/>
          <a:lstStyle/>
          <a:p>
            <a:fld id="{4FF396D8-0D05-8A49-86C9-EA22EDF3C509}" type="slidenum">
              <a:rPr lang="en-US" smtClean="0"/>
              <a:pPr/>
              <a:t>‹#›</a:t>
            </a:fld>
            <a:endParaRPr lang="en-US" dirty="0"/>
          </a:p>
        </p:txBody>
      </p:sp>
    </p:spTree>
    <p:extLst>
      <p:ext uri="{BB962C8B-B14F-4D97-AF65-F5344CB8AC3E}">
        <p14:creationId xmlns:p14="http://schemas.microsoft.com/office/powerpoint/2010/main" val="378552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821"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8562" y="5321432"/>
            <a:ext cx="2172795" cy="1151170"/>
          </a:xfrm>
          <a:prstGeom prst="rect">
            <a:avLst/>
          </a:prstGeom>
        </p:spPr>
      </p:pic>
      <p:sp>
        <p:nvSpPr>
          <p:cNvPr id="7" name="TextBox 6"/>
          <p:cNvSpPr txBox="1"/>
          <p:nvPr userDrawn="1"/>
        </p:nvSpPr>
        <p:spPr>
          <a:xfrm>
            <a:off x="362373" y="4643648"/>
            <a:ext cx="1800000" cy="1477328"/>
          </a:xfrm>
          <a:prstGeom prst="rect">
            <a:avLst/>
          </a:prstGeom>
          <a:noFill/>
        </p:spPr>
        <p:txBody>
          <a:bodyPr wrap="square" numCol="1" rtlCol="0">
            <a:spAutoFit/>
          </a:bodyPr>
          <a:lstStyle/>
          <a:p>
            <a:pPr rtl="0">
              <a:spcAft>
                <a:spcPts val="600"/>
              </a:spcAft>
            </a:pPr>
            <a:r>
              <a:rPr lang="en-GB" sz="1000" b="1" i="0" u="none" strike="noStrike"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Auckland</a:t>
            </a:r>
          </a:p>
          <a:p>
            <a:pPr rtl="0"/>
            <a:r>
              <a:rPr lang="en-GB" sz="1000" b="0" i="0" u="none" strike="noStrike" kern="1200" baseline="0" dirty="0">
                <a:solidFill>
                  <a:schemeClr val="bg1"/>
                </a:solidFill>
                <a:latin typeface="Segoe UI Light" panose="020B0502040204020203" pitchFamily="34" charset="0"/>
                <a:ea typeface="Gotham Light" charset="0"/>
                <a:cs typeface="Gotham Light" charset="0"/>
              </a:rPr>
              <a:t>Level 14</a:t>
            </a:r>
            <a:br>
              <a:rPr lang="en-GB" sz="1000" b="0" i="0" u="none" strike="noStrike" kern="1200" baseline="0" dirty="0">
                <a:solidFill>
                  <a:schemeClr val="bg1"/>
                </a:solidFill>
                <a:latin typeface="Segoe UI Light" panose="020B0502040204020203" pitchFamily="34" charset="0"/>
                <a:ea typeface="Gotham Light" charset="0"/>
                <a:cs typeface="Gotham Light" charset="0"/>
              </a:rPr>
            </a:br>
            <a:r>
              <a:rPr lang="en-GB" sz="1000" b="0" i="0" u="none" strike="noStrike" kern="1200" baseline="0" dirty="0">
                <a:solidFill>
                  <a:schemeClr val="bg1"/>
                </a:solidFill>
                <a:latin typeface="Segoe UI Light" panose="020B0502040204020203" pitchFamily="34" charset="0"/>
                <a:ea typeface="Gotham Light" charset="0"/>
                <a:cs typeface="Gotham Light" charset="0"/>
              </a:rPr>
              <a:t>AMP Centre</a:t>
            </a:r>
            <a:br>
              <a:rPr lang="en-GB" sz="1000" b="0" i="0" u="none" strike="noStrike" kern="1200" baseline="0" dirty="0">
                <a:solidFill>
                  <a:schemeClr val="bg1"/>
                </a:solidFill>
                <a:latin typeface="Segoe UI Light" panose="020B0502040204020203" pitchFamily="34" charset="0"/>
                <a:ea typeface="Gotham Light" charset="0"/>
                <a:cs typeface="Gotham Light" charset="0"/>
              </a:rPr>
            </a:br>
            <a:r>
              <a:rPr lang="en-GB" sz="1000" b="0" i="0" u="none" strike="noStrike" kern="1200" baseline="0" dirty="0">
                <a:solidFill>
                  <a:schemeClr val="bg1"/>
                </a:solidFill>
                <a:latin typeface="Segoe UI Light" panose="020B0502040204020203" pitchFamily="34" charset="0"/>
                <a:ea typeface="Gotham Light" charset="0"/>
                <a:cs typeface="Gotham Light" charset="0"/>
              </a:rPr>
              <a:t>29 Customs Street West</a:t>
            </a:r>
            <a:br>
              <a:rPr lang="en-GB" sz="1000" b="0" i="0" u="none" strike="noStrike" kern="1200" baseline="0" dirty="0">
                <a:solidFill>
                  <a:schemeClr val="bg1"/>
                </a:solidFill>
                <a:latin typeface="Segoe UI Light" panose="020B0502040204020203" pitchFamily="34" charset="0"/>
                <a:ea typeface="Gotham Light" charset="0"/>
                <a:cs typeface="Gotham Light" charset="0"/>
              </a:rPr>
            </a:br>
            <a:r>
              <a:rPr lang="en-GB" sz="1000" b="0" i="0" u="none" strike="noStrike" kern="1200" baseline="0" dirty="0">
                <a:solidFill>
                  <a:schemeClr val="bg1"/>
                </a:solidFill>
                <a:latin typeface="Segoe UI Light" panose="020B0502040204020203" pitchFamily="34" charset="0"/>
                <a:ea typeface="Gotham Light" charset="0"/>
                <a:cs typeface="Gotham Light" charset="0"/>
              </a:rPr>
              <a:t>Auckland 1010</a:t>
            </a:r>
          </a:p>
          <a:p>
            <a:pPr rtl="0">
              <a:spcAft>
                <a:spcPts val="600"/>
              </a:spcAft>
            </a:pPr>
            <a:r>
              <a:rPr lang="en-GB" sz="1000" b="0" i="0" u="none" strike="noStrike" kern="1200" baseline="0" dirty="0">
                <a:solidFill>
                  <a:schemeClr val="bg1"/>
                </a:solidFill>
                <a:latin typeface="Segoe UI Light" panose="020B0502040204020203" pitchFamily="34" charset="0"/>
                <a:ea typeface="Gotham Light" charset="0"/>
                <a:cs typeface="Gotham Light" charset="0"/>
              </a:rPr>
              <a:t>New Zealand</a:t>
            </a:r>
          </a:p>
          <a:p>
            <a:pPr rtl="0"/>
            <a:r>
              <a:rPr lang="it-IT" sz="1000" b="0" i="0" u="none" strike="noStrike" kern="1200" baseline="0" dirty="0">
                <a:solidFill>
                  <a:schemeClr val="bg1"/>
                </a:solidFill>
                <a:latin typeface="Segoe UI Light" panose="020B0502040204020203" pitchFamily="34" charset="0"/>
                <a:ea typeface="Gotham Light" charset="0"/>
                <a:cs typeface="Gotham Light" charset="0"/>
              </a:rPr>
              <a:t>Telephone</a:t>
            </a:r>
            <a:br>
              <a:rPr lang="it-IT" sz="1000" b="0" i="0" u="none" strike="noStrike" kern="1200" baseline="0" dirty="0">
                <a:solidFill>
                  <a:schemeClr val="bg1"/>
                </a:solidFill>
                <a:latin typeface="Segoe UI Light" panose="020B0502040204020203" pitchFamily="34" charset="0"/>
                <a:ea typeface="Gotham Light" charset="0"/>
                <a:cs typeface="Gotham Light" charset="0"/>
              </a:rPr>
            </a:br>
            <a:r>
              <a:rPr lang="it-IT" sz="1000" b="0" i="0" u="none" strike="noStrike" kern="1200" baseline="0" dirty="0">
                <a:solidFill>
                  <a:schemeClr val="bg1"/>
                </a:solidFill>
                <a:latin typeface="Segoe UI Light" panose="020B0502040204020203" pitchFamily="34" charset="0"/>
                <a:ea typeface="Gotham Light" charset="0"/>
                <a:cs typeface="Gotham Light" charset="0"/>
              </a:rPr>
              <a:t>+64 9 356 6996 </a:t>
            </a:r>
          </a:p>
        </p:txBody>
      </p:sp>
      <p:sp>
        <p:nvSpPr>
          <p:cNvPr id="8" name="TextBox 7"/>
          <p:cNvSpPr txBox="1"/>
          <p:nvPr userDrawn="1"/>
        </p:nvSpPr>
        <p:spPr>
          <a:xfrm>
            <a:off x="362373" y="4377270"/>
            <a:ext cx="3302000"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Our offices</a:t>
            </a:r>
          </a:p>
          <a:p>
            <a:endParaRPr lang="en-US" sz="1000" dirty="0"/>
          </a:p>
        </p:txBody>
      </p:sp>
      <p:sp>
        <p:nvSpPr>
          <p:cNvPr id="9" name="TextBox 8"/>
          <p:cNvSpPr txBox="1"/>
          <p:nvPr userDrawn="1"/>
        </p:nvSpPr>
        <p:spPr>
          <a:xfrm>
            <a:off x="362373" y="6277177"/>
            <a:ext cx="3302000" cy="246221"/>
          </a:xfrm>
          <a:prstGeom prst="rect">
            <a:avLst/>
          </a:prstGeom>
          <a:noFill/>
        </p:spPr>
        <p:txBody>
          <a:bodyPr wrap="square" rtlCol="0">
            <a:spAutoFit/>
          </a:bodyPr>
          <a:lstStyle/>
          <a:p>
            <a:pPr rtl="0"/>
            <a:r>
              <a:rPr lang="en-GB" sz="1000" b="1" i="0" u="none" strike="noStrike" kern="1200" baseline="0" dirty="0" err="1">
                <a:solidFill>
                  <a:schemeClr val="bg1"/>
                </a:solidFill>
                <a:latin typeface="Segoe UI" panose="020B0502040204020203" pitchFamily="34" charset="0"/>
                <a:ea typeface="Segoe UI" panose="020B0502040204020203" pitchFamily="34" charset="0"/>
                <a:cs typeface="Segoe UI" panose="020B0502040204020203" pitchFamily="34" charset="0"/>
              </a:rPr>
              <a:t>www.ajpark.com</a:t>
            </a:r>
            <a:endParaRPr lang="en-GB" sz="1000" b="1" i="0" u="none" strike="noStrike"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userDrawn="1"/>
        </p:nvSpPr>
        <p:spPr>
          <a:xfrm>
            <a:off x="1904103" y="4777380"/>
            <a:ext cx="1800000" cy="1938992"/>
          </a:xfrm>
          <a:prstGeom prst="rect">
            <a:avLst/>
          </a:prstGeom>
          <a:noFill/>
        </p:spPr>
        <p:txBody>
          <a:bodyPr wrap="square" numCol="1" rtlCol="0">
            <a:spAutoFit/>
          </a:bodyPr>
          <a:lstStyle/>
          <a:p>
            <a:pPr rtl="0">
              <a:spcAft>
                <a:spcPts val="600"/>
              </a:spcAft>
            </a:pPr>
            <a:r>
              <a:rPr lang="cs-CZ" sz="1000" b="1" i="0" u="none" strike="noStrike"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Wellington</a:t>
            </a:r>
          </a:p>
          <a:p>
            <a:pPr rtl="0"/>
            <a:r>
              <a:rPr lang="cs-CZ" sz="1000" b="0" i="0" u="none" strike="noStrike" kern="1200" baseline="0" dirty="0" err="1">
                <a:solidFill>
                  <a:schemeClr val="bg1"/>
                </a:solidFill>
                <a:latin typeface="Segoe UI Light" panose="020B0502040204020203" pitchFamily="34" charset="0"/>
                <a:ea typeface="Gotham Light" charset="0"/>
                <a:cs typeface="Gotham Light" charset="0"/>
              </a:rPr>
              <a:t>Level</a:t>
            </a:r>
            <a:r>
              <a:rPr lang="cs-CZ" sz="1000" b="0" i="0" u="none" strike="noStrike" kern="1200" baseline="0" dirty="0">
                <a:solidFill>
                  <a:schemeClr val="bg1"/>
                </a:solidFill>
                <a:latin typeface="Segoe UI Light" panose="020B0502040204020203" pitchFamily="34" charset="0"/>
                <a:ea typeface="Gotham Light" charset="0"/>
                <a:cs typeface="Gotham Light" charset="0"/>
              </a:rPr>
              <a:t> 22</a:t>
            </a:r>
            <a:br>
              <a:rPr lang="cs-CZ" sz="1000" b="0" i="0" u="none" strike="noStrike" kern="1200" baseline="0" dirty="0">
                <a:solidFill>
                  <a:schemeClr val="bg1"/>
                </a:solidFill>
                <a:latin typeface="Segoe UI Light" panose="020B0502040204020203" pitchFamily="34" charset="0"/>
                <a:ea typeface="Gotham Light" charset="0"/>
                <a:cs typeface="Gotham Light" charset="0"/>
              </a:rPr>
            </a:br>
            <a:r>
              <a:rPr lang="cs-CZ" sz="1000" b="0" i="0" u="none" strike="noStrike" kern="1200" baseline="0" dirty="0" err="1">
                <a:solidFill>
                  <a:schemeClr val="bg1"/>
                </a:solidFill>
                <a:latin typeface="Segoe UI Light" panose="020B0502040204020203" pitchFamily="34" charset="0"/>
                <a:ea typeface="Gotham Light" charset="0"/>
                <a:cs typeface="Gotham Light" charset="0"/>
              </a:rPr>
              <a:t>State</a:t>
            </a:r>
            <a:r>
              <a:rPr lang="cs-CZ" sz="1000" b="0" i="0" u="none" strike="noStrike" kern="1200" baseline="0" dirty="0">
                <a:solidFill>
                  <a:schemeClr val="bg1"/>
                </a:solidFill>
                <a:latin typeface="Segoe UI Light" panose="020B0502040204020203" pitchFamily="34" charset="0"/>
                <a:ea typeface="Gotham Light" charset="0"/>
                <a:cs typeface="Gotham Light" charset="0"/>
              </a:rPr>
              <a:t> </a:t>
            </a:r>
            <a:r>
              <a:rPr lang="cs-CZ" sz="1000" b="0" i="0" u="none" strike="noStrike" kern="1200" baseline="0" dirty="0" err="1">
                <a:solidFill>
                  <a:schemeClr val="bg1"/>
                </a:solidFill>
                <a:latin typeface="Segoe UI Light" panose="020B0502040204020203" pitchFamily="34" charset="0"/>
                <a:ea typeface="Gotham Light" charset="0"/>
                <a:cs typeface="Gotham Light" charset="0"/>
              </a:rPr>
              <a:t>Insurance</a:t>
            </a:r>
            <a:r>
              <a:rPr lang="cs-CZ" sz="1000" b="0" i="0" u="none" strike="noStrike" kern="1200" baseline="0" dirty="0">
                <a:solidFill>
                  <a:schemeClr val="bg1"/>
                </a:solidFill>
                <a:latin typeface="Segoe UI Light" panose="020B0502040204020203" pitchFamily="34" charset="0"/>
                <a:ea typeface="Gotham Light" charset="0"/>
                <a:cs typeface="Gotham Light" charset="0"/>
              </a:rPr>
              <a:t> Tower </a:t>
            </a:r>
            <a:br>
              <a:rPr lang="cs-CZ" sz="1000" b="0" i="0" u="none" strike="noStrike" kern="1200" baseline="0" dirty="0">
                <a:solidFill>
                  <a:schemeClr val="bg1"/>
                </a:solidFill>
                <a:latin typeface="Segoe UI Light" panose="020B0502040204020203" pitchFamily="34" charset="0"/>
                <a:ea typeface="Gotham Light" charset="0"/>
                <a:cs typeface="Gotham Light" charset="0"/>
              </a:rPr>
            </a:br>
            <a:r>
              <a:rPr lang="cs-CZ" sz="1000" b="0" i="0" u="none" strike="noStrike" kern="1200" baseline="0" dirty="0">
                <a:solidFill>
                  <a:schemeClr val="bg1"/>
                </a:solidFill>
                <a:latin typeface="Segoe UI Light" panose="020B0502040204020203" pitchFamily="34" charset="0"/>
                <a:ea typeface="Gotham Light" charset="0"/>
                <a:cs typeface="Gotham Light" charset="0"/>
              </a:rPr>
              <a:t>1 </a:t>
            </a:r>
            <a:r>
              <a:rPr lang="cs-CZ" sz="1000" b="0" i="0" u="none" strike="noStrike" kern="1200" baseline="0" dirty="0" err="1">
                <a:solidFill>
                  <a:schemeClr val="bg1"/>
                </a:solidFill>
                <a:latin typeface="Segoe UI Light" panose="020B0502040204020203" pitchFamily="34" charset="0"/>
                <a:ea typeface="Gotham Light" charset="0"/>
                <a:cs typeface="Gotham Light" charset="0"/>
              </a:rPr>
              <a:t>Willis</a:t>
            </a:r>
            <a:r>
              <a:rPr lang="cs-CZ" sz="1000" b="0" i="0" u="none" strike="noStrike" kern="1200" baseline="0" dirty="0">
                <a:solidFill>
                  <a:schemeClr val="bg1"/>
                </a:solidFill>
                <a:latin typeface="Segoe UI Light" panose="020B0502040204020203" pitchFamily="34" charset="0"/>
                <a:ea typeface="Gotham Light" charset="0"/>
                <a:cs typeface="Gotham Light" charset="0"/>
              </a:rPr>
              <a:t> Street</a:t>
            </a:r>
          </a:p>
          <a:p>
            <a:pPr rtl="0"/>
            <a:r>
              <a:rPr lang="cs-CZ" sz="1000" b="0" i="0" u="none" strike="noStrike" kern="1200" baseline="0" dirty="0">
                <a:solidFill>
                  <a:schemeClr val="bg1"/>
                </a:solidFill>
                <a:latin typeface="Segoe UI Light" panose="020B0502040204020203" pitchFamily="34" charset="0"/>
                <a:ea typeface="Gotham Light" charset="0"/>
                <a:cs typeface="Gotham Light" charset="0"/>
              </a:rPr>
              <a:t>Wellington 6011</a:t>
            </a:r>
          </a:p>
          <a:p>
            <a:pPr rtl="0">
              <a:spcAft>
                <a:spcPts val="600"/>
              </a:spcAft>
            </a:pPr>
            <a:r>
              <a:rPr lang="cs-CZ" sz="1000" b="0" i="0" u="none" strike="noStrike" kern="1200" baseline="0" dirty="0">
                <a:solidFill>
                  <a:schemeClr val="bg1"/>
                </a:solidFill>
                <a:latin typeface="Segoe UI Light" panose="020B0502040204020203" pitchFamily="34" charset="0"/>
                <a:ea typeface="Gotham Light" charset="0"/>
                <a:cs typeface="Gotham Light" charset="0"/>
              </a:rPr>
              <a:t>New Zealand</a:t>
            </a:r>
          </a:p>
          <a:p>
            <a:pPr rtl="0"/>
            <a:r>
              <a:rPr lang="cs-CZ" sz="1000" b="0" i="0" u="none" strike="noStrike" kern="1200" baseline="0" dirty="0" err="1">
                <a:solidFill>
                  <a:schemeClr val="bg1"/>
                </a:solidFill>
                <a:latin typeface="Segoe UI Light" panose="020B0502040204020203" pitchFamily="34" charset="0"/>
                <a:ea typeface="Gotham Light" charset="0"/>
                <a:cs typeface="Gotham Light" charset="0"/>
              </a:rPr>
              <a:t>Telephone</a:t>
            </a:r>
            <a:endParaRPr lang="cs-CZ" sz="1000" b="0" i="0" u="none" strike="noStrike" kern="1200" baseline="0" dirty="0">
              <a:solidFill>
                <a:schemeClr val="bg1"/>
              </a:solidFill>
              <a:latin typeface="Segoe UI Light" panose="020B0502040204020203" pitchFamily="34" charset="0"/>
              <a:ea typeface="Gotham Light" charset="0"/>
              <a:cs typeface="Gotham Light" charset="0"/>
            </a:endParaRPr>
          </a:p>
          <a:p>
            <a:pPr rtl="0"/>
            <a:r>
              <a:rPr lang="is-IS" sz="1000" b="0" i="0" u="none" strike="noStrike" kern="1200" baseline="0" dirty="0">
                <a:solidFill>
                  <a:schemeClr val="bg1"/>
                </a:solidFill>
                <a:latin typeface="Segoe UI Light" panose="020B0502040204020203" pitchFamily="34" charset="0"/>
                <a:ea typeface="Gotham Light" charset="0"/>
                <a:cs typeface="Gotham Light" charset="0"/>
              </a:rPr>
              <a:t>+64 4 473 8278</a:t>
            </a:r>
          </a:p>
          <a:p>
            <a:pPr rtl="0"/>
            <a:endParaRPr lang="is-IS" sz="1000" b="0" i="0" u="none" strike="noStrike" kern="1200" baseline="0" dirty="0">
              <a:solidFill>
                <a:schemeClr val="bg1"/>
              </a:solidFill>
              <a:latin typeface="Segoe UI Light" panose="020B0502040204020203" pitchFamily="34" charset="0"/>
              <a:ea typeface="Gotham Light" charset="0"/>
              <a:cs typeface="Gotham Light" charset="0"/>
            </a:endParaRPr>
          </a:p>
          <a:p>
            <a:pPr rtl="0"/>
            <a:endParaRPr lang="is-IS" sz="1000" b="0" i="0" u="none" strike="noStrike" kern="1200" baseline="0" dirty="0">
              <a:solidFill>
                <a:schemeClr val="bg1"/>
              </a:solidFill>
              <a:latin typeface="Segoe UI Light" panose="020B0502040204020203" pitchFamily="34" charset="0"/>
              <a:ea typeface="Gotham Light" charset="0"/>
              <a:cs typeface="Gotham Light" charset="0"/>
            </a:endParaRPr>
          </a:p>
          <a:p>
            <a:endParaRPr lang="en-US" sz="1000" b="0" i="0" baseline="0" dirty="0">
              <a:solidFill>
                <a:schemeClr val="bg1"/>
              </a:solidFill>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342976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90C2-53DC-4C5D-8A6B-C6047E89D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9222528-5C84-493D-AAEC-98BC111D37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BD925-F396-4AE5-93A6-B6E6F43269BC}"/>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5" name="Footer Placeholder 4">
            <a:extLst>
              <a:ext uri="{FF2B5EF4-FFF2-40B4-BE49-F238E27FC236}">
                <a16:creationId xmlns:a16="http://schemas.microsoft.com/office/drawing/2014/main" id="{CE123B00-03AD-4A7A-986E-52AA0C09F7C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FC357AB-CF88-47A1-B86B-46BD9D226B3B}"/>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1501946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B9DD-EE1A-4725-9499-65D537886C2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68ED6C5-6AD2-409B-BCC4-C26751F37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91A34CD-E0B8-42EB-9450-24599CB877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745ACEA-190F-4F21-8486-7A840221E6F3}"/>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6" name="Footer Placeholder 5">
            <a:extLst>
              <a:ext uri="{FF2B5EF4-FFF2-40B4-BE49-F238E27FC236}">
                <a16:creationId xmlns:a16="http://schemas.microsoft.com/office/drawing/2014/main" id="{2D02173F-2448-4054-BDF5-5A1062C17BC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B8F6E4F-4CC4-4729-A0DB-373403750D4E}"/>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356949387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8993-B273-461F-83D0-7581E9947F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D9AE508-CA4E-4AFE-B72A-FB7EAE8BF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2C407-E420-417E-A6FF-9F35B68419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D3FD95E-7CB1-45DF-9D8D-6B0B47FBD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39D5A-4EAC-4E7E-805E-A64E58593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7D9542B-98DF-42CA-AD31-5891C04DF6C1}"/>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8" name="Footer Placeholder 7">
            <a:extLst>
              <a:ext uri="{FF2B5EF4-FFF2-40B4-BE49-F238E27FC236}">
                <a16:creationId xmlns:a16="http://schemas.microsoft.com/office/drawing/2014/main" id="{E6578185-1AB7-47E6-BB55-F3634FE73DE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E577459-FD7E-4472-8269-B49002241018}"/>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19147781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A61F-FF77-4A46-B74C-C342BC4AB6A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9181117-34B3-492C-895E-9A0E7072E970}"/>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4" name="Footer Placeholder 3">
            <a:extLst>
              <a:ext uri="{FF2B5EF4-FFF2-40B4-BE49-F238E27FC236}">
                <a16:creationId xmlns:a16="http://schemas.microsoft.com/office/drawing/2014/main" id="{9087F993-9A50-4D07-8F04-17352549635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747BCDF-02CB-4F67-9632-99BA5D73C737}"/>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28013664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C79D13-1A99-4154-A0B0-0BFF0C9BEBA6}"/>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3" name="Footer Placeholder 2">
            <a:extLst>
              <a:ext uri="{FF2B5EF4-FFF2-40B4-BE49-F238E27FC236}">
                <a16:creationId xmlns:a16="http://schemas.microsoft.com/office/drawing/2014/main" id="{ABF4139E-1622-4DDD-ABC4-C955625D92CB}"/>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38E9270-7337-46D7-8BA3-21845FA5824D}"/>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1008168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6440-FA64-441E-A825-ECA1EF407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FD1A088-E31A-44C3-989D-7BB01F3AF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2816970-21F0-424A-BAAB-337080962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96D18-2697-4D19-B173-705577E05DAE}"/>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6" name="Footer Placeholder 5">
            <a:extLst>
              <a:ext uri="{FF2B5EF4-FFF2-40B4-BE49-F238E27FC236}">
                <a16:creationId xmlns:a16="http://schemas.microsoft.com/office/drawing/2014/main" id="{9639DC7D-1049-4941-9D4F-F3A26CC4C8A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FA988F2-DCE5-4271-8AA9-B5ED37737837}"/>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8470506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FECE-901D-4D5C-8D8A-269129B9D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1F89234-3B0B-4464-B2F6-947E50119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7507FBE-12B4-4DAB-936E-4B5DD62FC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EC7D2-51CB-4FB3-A6A4-354A77059399}"/>
              </a:ext>
            </a:extLst>
          </p:cNvPr>
          <p:cNvSpPr>
            <a:spLocks noGrp="1"/>
          </p:cNvSpPr>
          <p:nvPr>
            <p:ph type="dt" sz="half" idx="10"/>
          </p:nvPr>
        </p:nvSpPr>
        <p:spPr/>
        <p:txBody>
          <a:bodyPr/>
          <a:lstStyle/>
          <a:p>
            <a:fld id="{10868498-6B85-41E2-B55E-70E07C356735}" type="datetimeFigureOut">
              <a:rPr lang="en-NZ" smtClean="0"/>
              <a:t>27/11/2019</a:t>
            </a:fld>
            <a:endParaRPr lang="en-NZ"/>
          </a:p>
        </p:txBody>
      </p:sp>
      <p:sp>
        <p:nvSpPr>
          <p:cNvPr id="6" name="Footer Placeholder 5">
            <a:extLst>
              <a:ext uri="{FF2B5EF4-FFF2-40B4-BE49-F238E27FC236}">
                <a16:creationId xmlns:a16="http://schemas.microsoft.com/office/drawing/2014/main" id="{101B9F08-13D1-4C23-BCEF-3DE51052FB4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0F210C4-D3B0-4BD5-8F18-BD505638E688}"/>
              </a:ext>
            </a:extLst>
          </p:cNvPr>
          <p:cNvSpPr>
            <a:spLocks noGrp="1"/>
          </p:cNvSpPr>
          <p:nvPr>
            <p:ph type="sldNum" sz="quarter" idx="12"/>
          </p:nvPr>
        </p:nvSpPr>
        <p:spPr/>
        <p:txBody>
          <a:bodyPr/>
          <a:lstStyle/>
          <a:p>
            <a:fld id="{0F54C880-E87A-45D9-8A60-30389ADBF10F}" type="slidenum">
              <a:rPr lang="en-NZ" smtClean="0"/>
              <a:t>‹#›</a:t>
            </a:fld>
            <a:endParaRPr lang="en-NZ"/>
          </a:p>
        </p:txBody>
      </p:sp>
    </p:spTree>
    <p:extLst>
      <p:ext uri="{BB962C8B-B14F-4D97-AF65-F5344CB8AC3E}">
        <p14:creationId xmlns:p14="http://schemas.microsoft.com/office/powerpoint/2010/main" val="40526183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02E22-F24E-433E-8D87-18483DCE1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B37547C-1608-4912-9946-964CEF0ADF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47F116A-8070-4FD2-A40E-257D437DE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68498-6B85-41E2-B55E-70E07C356735}" type="datetimeFigureOut">
              <a:rPr lang="en-NZ" smtClean="0"/>
              <a:t>27/11/2019</a:t>
            </a:fld>
            <a:endParaRPr lang="en-NZ"/>
          </a:p>
        </p:txBody>
      </p:sp>
      <p:sp>
        <p:nvSpPr>
          <p:cNvPr id="5" name="Footer Placeholder 4">
            <a:extLst>
              <a:ext uri="{FF2B5EF4-FFF2-40B4-BE49-F238E27FC236}">
                <a16:creationId xmlns:a16="http://schemas.microsoft.com/office/drawing/2014/main" id="{58583CFE-74E4-4198-AC2C-A5AE80439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5C6B5464-522B-4858-B9AB-84E4687C5A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4C880-E87A-45D9-8A60-30389ADBF10F}" type="slidenum">
              <a:rPr lang="en-NZ" smtClean="0"/>
              <a:t>‹#›</a:t>
            </a:fld>
            <a:endParaRPr lang="en-NZ"/>
          </a:p>
        </p:txBody>
      </p:sp>
    </p:spTree>
    <p:extLst>
      <p:ext uri="{BB962C8B-B14F-4D97-AF65-F5344CB8AC3E}">
        <p14:creationId xmlns:p14="http://schemas.microsoft.com/office/powerpoint/2010/main" val="20044094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61" r:id="rId14"/>
    <p:sldLayoutId id="2147483662" r:id="rId15"/>
    <p:sldLayoutId id="2147483663" r:id="rId16"/>
    <p:sldLayoutId id="2147483665" r:id="rId17"/>
    <p:sldLayoutId id="2147483666" r:id="rId18"/>
    <p:sldLayoutId id="2147483667" r:id="rId19"/>
    <p:sldLayoutId id="2147483669"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0593BE-2297-40D4-AC79-FF4A5E384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835" y="111236"/>
            <a:ext cx="2987199" cy="1858702"/>
          </a:xfrm>
          <a:prstGeom prst="rect">
            <a:avLst/>
          </a:prstGeom>
        </p:spPr>
      </p:pic>
      <p:pic>
        <p:nvPicPr>
          <p:cNvPr id="9" name="Picture 8">
            <a:extLst>
              <a:ext uri="{FF2B5EF4-FFF2-40B4-BE49-F238E27FC236}">
                <a16:creationId xmlns:a16="http://schemas.microsoft.com/office/drawing/2014/main" id="{C7C7A2FE-F281-4A30-B3C9-5C27D7FD7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06673" y="172674"/>
            <a:ext cx="1178653" cy="12191999"/>
          </a:xfrm>
          <a:prstGeom prst="rect">
            <a:avLst/>
          </a:prstGeom>
        </p:spPr>
      </p:pic>
      <p:sp>
        <p:nvSpPr>
          <p:cNvPr id="10" name="Title 1">
            <a:extLst>
              <a:ext uri="{FF2B5EF4-FFF2-40B4-BE49-F238E27FC236}">
                <a16:creationId xmlns:a16="http://schemas.microsoft.com/office/drawing/2014/main" id="{410C6803-7194-4E67-8AC5-A3E380803FD4}"/>
              </a:ext>
            </a:extLst>
          </p:cNvPr>
          <p:cNvSpPr txBox="1">
            <a:spLocks/>
          </p:cNvSpPr>
          <p:nvPr/>
        </p:nvSpPr>
        <p:spPr>
          <a:xfrm>
            <a:off x="1375434" y="2361585"/>
            <a:ext cx="9144000" cy="1067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latin typeface="+mn-lt"/>
                <a:cs typeface="Segoe UI Semibold" panose="020B0702040204020203" pitchFamily="34" charset="0"/>
              </a:rPr>
              <a:t>ETHICS</a:t>
            </a:r>
          </a:p>
        </p:txBody>
      </p:sp>
      <p:sp>
        <p:nvSpPr>
          <p:cNvPr id="11" name="Subtitle 2">
            <a:extLst>
              <a:ext uri="{FF2B5EF4-FFF2-40B4-BE49-F238E27FC236}">
                <a16:creationId xmlns:a16="http://schemas.microsoft.com/office/drawing/2014/main" id="{72145FBF-30A7-4259-BA67-AF250066D7B8}"/>
              </a:ext>
            </a:extLst>
          </p:cNvPr>
          <p:cNvSpPr txBox="1">
            <a:spLocks/>
          </p:cNvSpPr>
          <p:nvPr/>
        </p:nvSpPr>
        <p:spPr>
          <a:xfrm>
            <a:off x="1524000" y="4155343"/>
            <a:ext cx="9144000" cy="117865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b="1" dirty="0"/>
              <a:t>	</a:t>
            </a:r>
            <a:r>
              <a:rPr lang="en-US" altLang="en-US" dirty="0"/>
              <a:t>New and Improved* </a:t>
            </a:r>
            <a:r>
              <a:rPr lang="en-US" altLang="en-US" b="1" dirty="0"/>
              <a:t>Real and Potential Conflicts in Modern Practice </a:t>
            </a:r>
          </a:p>
          <a:p>
            <a:r>
              <a:rPr lang="en-US" altLang="en-US" b="1" dirty="0"/>
              <a:t>Kate McHaffie and Ian Finch</a:t>
            </a:r>
          </a:p>
          <a:p>
            <a:r>
              <a:rPr lang="en-US" altLang="en-US" sz="1100" dirty="0"/>
              <a:t>(*now with 50% more cartoons)</a:t>
            </a:r>
          </a:p>
          <a:p>
            <a:endParaRPr lang="en-US" altLang="en-US" b="1" dirty="0"/>
          </a:p>
          <a:p>
            <a:endParaRPr lang="en-US" altLang="en-US" b="1" dirty="0"/>
          </a:p>
        </p:txBody>
      </p:sp>
    </p:spTree>
    <p:extLst>
      <p:ext uri="{BB962C8B-B14F-4D97-AF65-F5344CB8AC3E}">
        <p14:creationId xmlns:p14="http://schemas.microsoft.com/office/powerpoint/2010/main" val="11866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ABDE49-0126-44FF-B00C-7FC557FB27EA}"/>
              </a:ext>
            </a:extLst>
          </p:cNvPr>
          <p:cNvSpPr>
            <a:spLocks noGrp="1"/>
          </p:cNvSpPr>
          <p:nvPr>
            <p:ph type="body" sz="quarter" idx="16"/>
          </p:nvPr>
        </p:nvSpPr>
        <p:spPr>
          <a:xfrm>
            <a:off x="3020400" y="1278000"/>
            <a:ext cx="3564000" cy="4237200"/>
          </a:xfrm>
        </p:spPr>
        <p:txBody>
          <a:bodyPr>
            <a:noAutofit/>
          </a:bodyPr>
          <a:lstStyle/>
          <a:p>
            <a:pPr>
              <a:defRPr/>
            </a:pPr>
            <a:r>
              <a:rPr lang="en-NZ" dirty="0">
                <a:solidFill>
                  <a:schemeClr val="tx1"/>
                </a:solidFill>
                <a:latin typeface="+mn-lt"/>
              </a:rPr>
              <a:t>In 2014 Company A seeks some advice from your firm regarding registration of its trade marks. It files the marks according to the advice but through another firm. Your firm has done no other work for Company A.</a:t>
            </a:r>
          </a:p>
          <a:p>
            <a:pPr>
              <a:defRPr/>
            </a:pPr>
            <a:r>
              <a:rPr lang="en-NZ" dirty="0">
                <a:solidFill>
                  <a:schemeClr val="tx1"/>
                </a:solidFill>
                <a:latin typeface="+mn-lt"/>
              </a:rPr>
              <a:t>This year your firm filed some similar trade marks for Company B. Company A has opposed the marks and claims you have a conflict of interest representing Company B.</a:t>
            </a:r>
          </a:p>
          <a:p>
            <a:pPr>
              <a:defRPr/>
            </a:pPr>
            <a:r>
              <a:rPr lang="en-NZ" dirty="0">
                <a:solidFill>
                  <a:schemeClr val="tx1"/>
                </a:solidFill>
                <a:latin typeface="+mn-lt"/>
              </a:rPr>
              <a:t>Can you act for Company B?</a:t>
            </a:r>
          </a:p>
          <a:p>
            <a:pPr>
              <a:defRPr/>
            </a:pPr>
            <a:endParaRPr lang="en-NZ" dirty="0">
              <a:solidFill>
                <a:schemeClr val="tx1"/>
              </a:solidFill>
              <a:latin typeface="+mn-lt"/>
            </a:endParaRPr>
          </a:p>
          <a:p>
            <a:pPr>
              <a:defRPr/>
            </a:pPr>
            <a:endParaRPr lang="en-NZ" dirty="0">
              <a:solidFill>
                <a:schemeClr val="tx1"/>
              </a:solidFill>
              <a:latin typeface="+mn-lt"/>
            </a:endParaRPr>
          </a:p>
          <a:p>
            <a:endParaRPr lang="en-NZ" altLang="en-US" dirty="0">
              <a:solidFill>
                <a:schemeClr val="tx1"/>
              </a:solidFill>
              <a:latin typeface="+mn-lt"/>
            </a:endParaRPr>
          </a:p>
          <a:p>
            <a:endParaRPr lang="en-NZ" altLang="en-US" dirty="0">
              <a:solidFill>
                <a:schemeClr val="tx1"/>
              </a:solidFill>
              <a:latin typeface="+mn-lt"/>
            </a:endParaRPr>
          </a:p>
          <a:p>
            <a:endParaRPr lang="en-NZ" dirty="0">
              <a:solidFill>
                <a:schemeClr val="tx1"/>
              </a:solidFill>
              <a:latin typeface="+mn-lt"/>
            </a:endParaRPr>
          </a:p>
          <a:p>
            <a:endParaRPr lang="en-US" dirty="0">
              <a:solidFill>
                <a:schemeClr val="tx1"/>
              </a:solidFill>
              <a:latin typeface="+mn-lt"/>
            </a:endParaRPr>
          </a:p>
        </p:txBody>
      </p:sp>
      <p:sp>
        <p:nvSpPr>
          <p:cNvPr id="5" name="Text Placeholder 4">
            <a:extLst>
              <a:ext uri="{FF2B5EF4-FFF2-40B4-BE49-F238E27FC236}">
                <a16:creationId xmlns:a16="http://schemas.microsoft.com/office/drawing/2014/main" id="{046AF583-9D1D-4F0D-AEB9-B954143EAB40}"/>
              </a:ext>
            </a:extLst>
          </p:cNvPr>
          <p:cNvSpPr>
            <a:spLocks noGrp="1"/>
          </p:cNvSpPr>
          <p:nvPr>
            <p:ph type="body" sz="quarter" idx="17"/>
          </p:nvPr>
        </p:nvSpPr>
        <p:spPr>
          <a:xfrm>
            <a:off x="7038000" y="1015200"/>
            <a:ext cx="4510800" cy="4827600"/>
          </a:xfrm>
        </p:spPr>
        <p:txBody>
          <a:bodyPr>
            <a:noAutofit/>
          </a:bodyPr>
          <a:lstStyle/>
          <a:p>
            <a:r>
              <a:rPr lang="en-NZ" altLang="en-US" sz="1400" dirty="0">
                <a:latin typeface="+mn-lt"/>
              </a:rPr>
              <a:t>RCCC Chapter 8 Confidential information</a:t>
            </a:r>
          </a:p>
          <a:p>
            <a:r>
              <a:rPr lang="en-US" altLang="en-US" sz="1400" b="0" dirty="0">
                <a:latin typeface="+mn-lt"/>
              </a:rPr>
              <a:t>8.1 A lawyer’s duty of confidence commences from the time a person makes a disclosure to the lawyer in relation to a proposed retainer (whether or not a retainer eventuates). The duty of confidence continues indefinitely after the person concerned has ceased to be the lawyer’s client.</a:t>
            </a:r>
          </a:p>
          <a:p>
            <a:endParaRPr lang="en-US" sz="1400" dirty="0">
              <a:latin typeface="+mn-lt"/>
            </a:endParaRPr>
          </a:p>
        </p:txBody>
      </p:sp>
      <p:pic>
        <p:nvPicPr>
          <p:cNvPr id="6" name="Picture 5">
            <a:extLst>
              <a:ext uri="{FF2B5EF4-FFF2-40B4-BE49-F238E27FC236}">
                <a16:creationId xmlns:a16="http://schemas.microsoft.com/office/drawing/2014/main" id="{54476404-8436-459D-9FB6-BD35679D2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23A339E5-74A5-4C60-B7E8-074F367090E0}"/>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pic>
        <p:nvPicPr>
          <p:cNvPr id="8" name="Picture 7">
            <a:extLst>
              <a:ext uri="{FF2B5EF4-FFF2-40B4-BE49-F238E27FC236}">
                <a16:creationId xmlns:a16="http://schemas.microsoft.com/office/drawing/2014/main" id="{640199C1-2EE0-4917-B146-1D2C7EFD8ACD}"/>
              </a:ext>
            </a:extLst>
          </p:cNvPr>
          <p:cNvPicPr>
            <a:picLocks noChangeAspect="1"/>
          </p:cNvPicPr>
          <p:nvPr/>
        </p:nvPicPr>
        <p:blipFill>
          <a:blip r:embed="rId3"/>
          <a:stretch>
            <a:fillRect/>
          </a:stretch>
        </p:blipFill>
        <p:spPr>
          <a:xfrm>
            <a:off x="8581938" y="3948455"/>
            <a:ext cx="2298391" cy="1969179"/>
          </a:xfrm>
          <a:prstGeom prst="rect">
            <a:avLst/>
          </a:prstGeom>
        </p:spPr>
      </p:pic>
      <p:sp>
        <p:nvSpPr>
          <p:cNvPr id="10" name="Text Placeholder 1">
            <a:extLst>
              <a:ext uri="{FF2B5EF4-FFF2-40B4-BE49-F238E27FC236}">
                <a16:creationId xmlns:a16="http://schemas.microsoft.com/office/drawing/2014/main" id="{93181BF7-A445-4887-BA89-8FC384CE192D}"/>
              </a:ext>
            </a:extLst>
          </p:cNvPr>
          <p:cNvSpPr>
            <a:spLocks noGrp="1"/>
          </p:cNvSpPr>
          <p:nvPr>
            <p:ph type="body" sz="quarter" idx="15"/>
          </p:nvPr>
        </p:nvSpPr>
        <p:spPr>
          <a:xfrm>
            <a:off x="251884" y="3063874"/>
            <a:ext cx="2047750" cy="365126"/>
          </a:xfrm>
        </p:spPr>
        <p:txBody>
          <a:bodyPr>
            <a:normAutofit/>
          </a:bodyPr>
          <a:lstStyle/>
          <a:p>
            <a:r>
              <a:rPr lang="en-NZ" sz="2000" dirty="0"/>
              <a:t>Scenario 3</a:t>
            </a:r>
          </a:p>
        </p:txBody>
      </p:sp>
    </p:spTree>
    <p:extLst>
      <p:ext uri="{BB962C8B-B14F-4D97-AF65-F5344CB8AC3E}">
        <p14:creationId xmlns:p14="http://schemas.microsoft.com/office/powerpoint/2010/main" val="302106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D8FBF-1F05-48A4-AFCB-8BD05548E774}"/>
              </a:ext>
            </a:extLst>
          </p:cNvPr>
          <p:cNvSpPr>
            <a:spLocks noGrp="1"/>
          </p:cNvSpPr>
          <p:nvPr>
            <p:ph type="body" sz="quarter" idx="16"/>
          </p:nvPr>
        </p:nvSpPr>
        <p:spPr>
          <a:xfrm>
            <a:off x="3020400" y="1278000"/>
            <a:ext cx="3564000" cy="4237200"/>
          </a:xfrm>
        </p:spPr>
        <p:txBody>
          <a:bodyPr/>
          <a:lstStyle/>
          <a:p>
            <a:r>
              <a:rPr lang="en-NZ" dirty="0">
                <a:solidFill>
                  <a:schemeClr val="tx1"/>
                </a:solidFill>
                <a:latin typeface="+mn-lt"/>
              </a:rPr>
              <a:t>Can you refuse to act for a client who:</a:t>
            </a:r>
          </a:p>
          <a:p>
            <a:pPr marL="285750" indent="-285750">
              <a:buFont typeface="Arial" panose="020B0604020202020204" pitchFamily="34" charset="0"/>
              <a:buChar char="•"/>
            </a:pPr>
            <a:r>
              <a:rPr lang="en-NZ" dirty="0">
                <a:solidFill>
                  <a:schemeClr val="tx1"/>
                </a:solidFill>
                <a:latin typeface="+mn-lt"/>
              </a:rPr>
              <a:t>is engaged in a business you object to (tobacco, weapons manufacture, pornography)?</a:t>
            </a:r>
          </a:p>
          <a:p>
            <a:pPr marL="285750" indent="-285750">
              <a:buFont typeface="Arial" panose="020B0604020202020204" pitchFamily="34" charset="0"/>
              <a:buChar char="•"/>
            </a:pPr>
            <a:r>
              <a:rPr lang="en-NZ" dirty="0">
                <a:solidFill>
                  <a:schemeClr val="tx1"/>
                </a:solidFill>
                <a:latin typeface="+mn-lt"/>
              </a:rPr>
              <a:t>doesn’t pay their bills?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5" name="Text Placeholder 4">
            <a:extLst>
              <a:ext uri="{FF2B5EF4-FFF2-40B4-BE49-F238E27FC236}">
                <a16:creationId xmlns:a16="http://schemas.microsoft.com/office/drawing/2014/main" id="{BC1E4CE8-7D0C-4BB0-BBB0-ED6C97FB0EF4}"/>
              </a:ext>
            </a:extLst>
          </p:cNvPr>
          <p:cNvSpPr>
            <a:spLocks noGrp="1"/>
          </p:cNvSpPr>
          <p:nvPr>
            <p:ph type="body" sz="quarter" idx="17"/>
          </p:nvPr>
        </p:nvSpPr>
        <p:spPr>
          <a:xfrm>
            <a:off x="7038000" y="1015200"/>
            <a:ext cx="4510800" cy="4827600"/>
          </a:xfrm>
        </p:spPr>
        <p:txBody>
          <a:bodyPr/>
          <a:lstStyle/>
          <a:p>
            <a:pPr fontAlgn="base"/>
            <a:r>
              <a:rPr lang="en-US" sz="1400" dirty="0">
                <a:latin typeface="+mn-lt"/>
              </a:rPr>
              <a:t>RCCC 4.1</a:t>
            </a:r>
          </a:p>
          <a:p>
            <a:pPr fontAlgn="base"/>
            <a:r>
              <a:rPr lang="en-US" sz="1400" b="0" dirty="0">
                <a:latin typeface="+mn-lt"/>
              </a:rPr>
              <a:t>Good cause to refuse to accept instructions includes a lack of available time, the instructions falling outside the lawyer’s normal field of practice, instructions that could require the lawyer to breach any professional obligation, and the unwillingness or inability of the prospective client to pay the normal fee of the lawyer concerned for the relevant work.</a:t>
            </a:r>
          </a:p>
          <a:p>
            <a:endParaRPr lang="en-NZ" dirty="0"/>
          </a:p>
        </p:txBody>
      </p:sp>
      <p:pic>
        <p:nvPicPr>
          <p:cNvPr id="6" name="Picture 5">
            <a:extLst>
              <a:ext uri="{FF2B5EF4-FFF2-40B4-BE49-F238E27FC236}">
                <a16:creationId xmlns:a16="http://schemas.microsoft.com/office/drawing/2014/main" id="{DD029A06-B731-4905-B05E-4DFEDF101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47BAC2C5-FA27-402A-97C2-7B7F3A37D129}"/>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pic>
        <p:nvPicPr>
          <p:cNvPr id="4" name="Picture 3">
            <a:extLst>
              <a:ext uri="{FF2B5EF4-FFF2-40B4-BE49-F238E27FC236}">
                <a16:creationId xmlns:a16="http://schemas.microsoft.com/office/drawing/2014/main" id="{C3A426BC-642C-40A5-9761-9B2EE6170FED}"/>
              </a:ext>
            </a:extLst>
          </p:cNvPr>
          <p:cNvPicPr>
            <a:picLocks noChangeAspect="1"/>
          </p:cNvPicPr>
          <p:nvPr/>
        </p:nvPicPr>
        <p:blipFill>
          <a:blip r:embed="rId3"/>
          <a:stretch>
            <a:fillRect/>
          </a:stretch>
        </p:blipFill>
        <p:spPr>
          <a:xfrm>
            <a:off x="9191608" y="3782315"/>
            <a:ext cx="2231329" cy="2584928"/>
          </a:xfrm>
          <a:prstGeom prst="rect">
            <a:avLst/>
          </a:prstGeom>
        </p:spPr>
      </p:pic>
      <p:sp>
        <p:nvSpPr>
          <p:cNvPr id="10" name="Text Placeholder 1">
            <a:extLst>
              <a:ext uri="{FF2B5EF4-FFF2-40B4-BE49-F238E27FC236}">
                <a16:creationId xmlns:a16="http://schemas.microsoft.com/office/drawing/2014/main" id="{5D50FCA1-2B55-4D7E-B3E7-36047EC9CE5C}"/>
              </a:ext>
            </a:extLst>
          </p:cNvPr>
          <p:cNvSpPr>
            <a:spLocks noGrp="1"/>
          </p:cNvSpPr>
          <p:nvPr>
            <p:ph type="body" sz="quarter" idx="15"/>
          </p:nvPr>
        </p:nvSpPr>
        <p:spPr>
          <a:xfrm>
            <a:off x="251884" y="3063874"/>
            <a:ext cx="2047750" cy="365126"/>
          </a:xfrm>
        </p:spPr>
        <p:txBody>
          <a:bodyPr>
            <a:normAutofit/>
          </a:bodyPr>
          <a:lstStyle/>
          <a:p>
            <a:r>
              <a:rPr lang="en-NZ" sz="2000" dirty="0"/>
              <a:t>Scenario 4</a:t>
            </a:r>
          </a:p>
        </p:txBody>
      </p:sp>
    </p:spTree>
    <p:extLst>
      <p:ext uri="{BB962C8B-B14F-4D97-AF65-F5344CB8AC3E}">
        <p14:creationId xmlns:p14="http://schemas.microsoft.com/office/powerpoint/2010/main" val="211286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D8FBF-1F05-48A4-AFCB-8BD05548E774}"/>
              </a:ext>
            </a:extLst>
          </p:cNvPr>
          <p:cNvSpPr>
            <a:spLocks noGrp="1"/>
          </p:cNvSpPr>
          <p:nvPr>
            <p:ph type="body" sz="quarter" idx="16"/>
          </p:nvPr>
        </p:nvSpPr>
        <p:spPr>
          <a:xfrm>
            <a:off x="3020400" y="1278000"/>
            <a:ext cx="3564000" cy="4237200"/>
          </a:xfrm>
        </p:spPr>
        <p:txBody>
          <a:bodyPr/>
          <a:lstStyle/>
          <a:p>
            <a:r>
              <a:rPr lang="en-NZ" dirty="0">
                <a:solidFill>
                  <a:schemeClr val="tx1"/>
                </a:solidFill>
                <a:latin typeface="+mn-lt"/>
              </a:rPr>
              <a:t>Can you refuse to act for a client who:</a:t>
            </a:r>
          </a:p>
          <a:p>
            <a:pPr marL="285750" indent="-285750">
              <a:buFont typeface="Arial" panose="020B0604020202020204" pitchFamily="34" charset="0"/>
              <a:buChar char="•"/>
            </a:pPr>
            <a:r>
              <a:rPr lang="en-NZ" dirty="0">
                <a:solidFill>
                  <a:schemeClr val="tx1"/>
                </a:solidFill>
                <a:latin typeface="+mn-lt"/>
              </a:rPr>
              <a:t>is engaged in a business you object to (tobacco, weapons manufacture, pornography)?</a:t>
            </a:r>
          </a:p>
          <a:p>
            <a:pPr marL="285750" indent="-285750">
              <a:buFont typeface="Arial" panose="020B0604020202020204" pitchFamily="34" charset="0"/>
              <a:buChar char="•"/>
            </a:pPr>
            <a:r>
              <a:rPr lang="en-NZ" dirty="0">
                <a:solidFill>
                  <a:schemeClr val="tx1"/>
                </a:solidFill>
                <a:latin typeface="+mn-lt"/>
              </a:rPr>
              <a:t>doesn’t pay their bills?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
        <p:nvSpPr>
          <p:cNvPr id="5" name="Text Placeholder 4">
            <a:extLst>
              <a:ext uri="{FF2B5EF4-FFF2-40B4-BE49-F238E27FC236}">
                <a16:creationId xmlns:a16="http://schemas.microsoft.com/office/drawing/2014/main" id="{BC1E4CE8-7D0C-4BB0-BBB0-ED6C97FB0EF4}"/>
              </a:ext>
            </a:extLst>
          </p:cNvPr>
          <p:cNvSpPr>
            <a:spLocks noGrp="1"/>
          </p:cNvSpPr>
          <p:nvPr>
            <p:ph type="body" sz="quarter" idx="17"/>
          </p:nvPr>
        </p:nvSpPr>
        <p:spPr>
          <a:xfrm>
            <a:off x="7038000" y="1015200"/>
            <a:ext cx="4510800" cy="4827600"/>
          </a:xfrm>
        </p:spPr>
        <p:txBody>
          <a:bodyPr>
            <a:noAutofit/>
          </a:bodyPr>
          <a:lstStyle/>
          <a:p>
            <a:pPr fontAlgn="base"/>
            <a:r>
              <a:rPr lang="en-US" sz="1400" dirty="0">
                <a:latin typeface="+mn-lt"/>
              </a:rPr>
              <a:t>RCCC 4.1</a:t>
            </a:r>
          </a:p>
          <a:p>
            <a:pPr fontAlgn="base"/>
            <a:r>
              <a:rPr lang="en-US" sz="1400" b="0" dirty="0">
                <a:latin typeface="+mn-lt"/>
              </a:rPr>
              <a:t>The following are not good cause to refuse to accept instructions:</a:t>
            </a:r>
          </a:p>
          <a:p>
            <a:pPr fontAlgn="base"/>
            <a:r>
              <a:rPr lang="en-US" sz="1400" b="0" dirty="0">
                <a:latin typeface="+mn-lt"/>
              </a:rPr>
              <a:t>(a) any grounds of discrimination prohibited by law including those set out in section 21 of the Human Rights Act 1993; </a:t>
            </a:r>
          </a:p>
          <a:p>
            <a:pPr fontAlgn="base"/>
            <a:r>
              <a:rPr lang="en-US" sz="1400" b="0" dirty="0">
                <a:latin typeface="+mn-lt"/>
              </a:rPr>
              <a:t>(b) any personal attributes of the prospective client; and</a:t>
            </a:r>
          </a:p>
          <a:p>
            <a:pPr fontAlgn="base"/>
            <a:r>
              <a:rPr lang="en-US" sz="1400" b="0" dirty="0">
                <a:latin typeface="+mn-lt"/>
              </a:rPr>
              <a:t>(c) the merits of the matter upon which the lawyer is consulted.</a:t>
            </a:r>
          </a:p>
          <a:p>
            <a:pPr fontAlgn="base"/>
            <a:r>
              <a:rPr lang="en-US" sz="1400" dirty="0">
                <a:latin typeface="+mn-lt"/>
              </a:rPr>
              <a:t>COC 14 Competency </a:t>
            </a:r>
          </a:p>
          <a:p>
            <a:pPr marL="342900" indent="-342900" fontAlgn="base">
              <a:buAutoNum type="arabicParenR"/>
            </a:pPr>
            <a:r>
              <a:rPr lang="en-US" sz="1400" b="0" dirty="0">
                <a:latin typeface="+mn-lt"/>
              </a:rPr>
              <a:t>A registered attorney must have appropriate competency for the work that the registered attorney undertakes. </a:t>
            </a:r>
          </a:p>
          <a:p>
            <a:pPr marL="342900" indent="-342900" fontAlgn="base">
              <a:buAutoNum type="arabicParenR"/>
            </a:pPr>
            <a:r>
              <a:rPr lang="en-US" sz="1400" b="0" dirty="0">
                <a:latin typeface="+mn-lt"/>
              </a:rPr>
              <a:t>A registered attorney must carry out the work that the registered attorney undertakes with due skill and care.</a:t>
            </a:r>
          </a:p>
          <a:p>
            <a:endParaRPr lang="en-NZ" sz="1400" dirty="0">
              <a:latin typeface="+mn-lt"/>
            </a:endParaRPr>
          </a:p>
        </p:txBody>
      </p:sp>
      <p:pic>
        <p:nvPicPr>
          <p:cNvPr id="6" name="Picture 5">
            <a:extLst>
              <a:ext uri="{FF2B5EF4-FFF2-40B4-BE49-F238E27FC236}">
                <a16:creationId xmlns:a16="http://schemas.microsoft.com/office/drawing/2014/main" id="{05545EAA-222F-4971-A5DE-C94854104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9" name="Slide Number Placeholder 3">
            <a:extLst>
              <a:ext uri="{FF2B5EF4-FFF2-40B4-BE49-F238E27FC236}">
                <a16:creationId xmlns:a16="http://schemas.microsoft.com/office/drawing/2014/main" id="{CF29FF73-B8AA-4FF0-A480-4FF89EADC61B}"/>
              </a:ext>
            </a:extLst>
          </p:cNvPr>
          <p:cNvSpPr>
            <a:spLocks noGrp="1"/>
          </p:cNvSpPr>
          <p:nvPr>
            <p:ph type="sldNum" sz="quarter" idx="4"/>
          </p:nvPr>
        </p:nvSpPr>
        <p:spPr>
          <a:xfrm>
            <a:off x="10768373" y="6407066"/>
            <a:ext cx="126686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
        <p:nvSpPr>
          <p:cNvPr id="10" name="Text Placeholder 1">
            <a:extLst>
              <a:ext uri="{FF2B5EF4-FFF2-40B4-BE49-F238E27FC236}">
                <a16:creationId xmlns:a16="http://schemas.microsoft.com/office/drawing/2014/main" id="{45AE174B-42EF-4CA3-A893-C9220DE6ED2B}"/>
              </a:ext>
            </a:extLst>
          </p:cNvPr>
          <p:cNvSpPr>
            <a:spLocks noGrp="1"/>
          </p:cNvSpPr>
          <p:nvPr>
            <p:ph type="body" sz="quarter" idx="15"/>
          </p:nvPr>
        </p:nvSpPr>
        <p:spPr>
          <a:xfrm>
            <a:off x="251884" y="3063874"/>
            <a:ext cx="2047750" cy="365126"/>
          </a:xfrm>
        </p:spPr>
        <p:txBody>
          <a:bodyPr>
            <a:normAutofit/>
          </a:bodyPr>
          <a:lstStyle/>
          <a:p>
            <a:r>
              <a:rPr lang="en-NZ" sz="2000" dirty="0"/>
              <a:t>Scenario 4</a:t>
            </a:r>
          </a:p>
        </p:txBody>
      </p:sp>
      <p:sp>
        <p:nvSpPr>
          <p:cNvPr id="11" name="Slide Number Placeholder 3">
            <a:extLst>
              <a:ext uri="{FF2B5EF4-FFF2-40B4-BE49-F238E27FC236}">
                <a16:creationId xmlns:a16="http://schemas.microsoft.com/office/drawing/2014/main" id="{85A2A052-44A5-42C6-AF05-66B4ECFE23FB}"/>
              </a:ext>
            </a:extLst>
          </p:cNvPr>
          <p:cNvSpPr txBox="1">
            <a:spLocks/>
          </p:cNvSpPr>
          <p:nvPr/>
        </p:nvSpPr>
        <p:spPr>
          <a:xfrm>
            <a:off x="115597" y="6367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baseline="0">
                <a:solidFill>
                  <a:srgbClr val="515151"/>
                </a:solidFill>
                <a:latin typeface="Gotham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b="1">
                <a:latin typeface="Segoe UI"/>
              </a:rPr>
              <a:t>Ethics</a:t>
            </a:r>
            <a:r>
              <a:rPr lang="en-US">
                <a:latin typeface="Segoe UI Semibold" panose="020B0702040204020203" pitchFamily="34" charset="0"/>
              </a:rPr>
              <a:t> </a:t>
            </a:r>
            <a:r>
              <a:rPr lang="en-US">
                <a:latin typeface="Segoe UI Light" panose="020B0502040204020203" pitchFamily="34" charset="0"/>
                <a:ea typeface="Gotham Light" charset="0"/>
                <a:cs typeface="Gotham Light" charset="0"/>
              </a:rPr>
              <a:t>| Page </a:t>
            </a:r>
            <a:fld id="{5619BC53-515B-0747-9BE0-E4D9109AE715}" type="slidenum">
              <a:rPr lang="en-US" smtClean="0">
                <a:latin typeface="Segoe UI Light" panose="020B0502040204020203" pitchFamily="34" charset="0"/>
                <a:ea typeface="Gotham Light" charset="0"/>
                <a:cs typeface="Gotham Light" charset="0"/>
              </a:rPr>
              <a:pPr algn="l">
                <a:defRPr/>
              </a:pPr>
              <a:t>12</a:t>
            </a:fld>
            <a:endParaRPr lang="en-US" dirty="0">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164119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055FD0-0833-4C68-9F24-4416E1F182E1}"/>
              </a:ext>
            </a:extLst>
          </p:cNvPr>
          <p:cNvSpPr>
            <a:spLocks noGrp="1"/>
          </p:cNvSpPr>
          <p:nvPr>
            <p:ph type="body" sz="quarter" idx="16"/>
          </p:nvPr>
        </p:nvSpPr>
        <p:spPr>
          <a:xfrm>
            <a:off x="3020400" y="1278000"/>
            <a:ext cx="3564000" cy="4237200"/>
          </a:xfrm>
        </p:spPr>
        <p:txBody>
          <a:bodyPr>
            <a:normAutofit/>
          </a:bodyPr>
          <a:lstStyle/>
          <a:p>
            <a:r>
              <a:rPr lang="en-NZ" dirty="0">
                <a:solidFill>
                  <a:schemeClr val="tx1"/>
                </a:solidFill>
                <a:latin typeface="+mn-lt"/>
              </a:rPr>
              <a:t>Client A, represented by Attorney A in your firm, wants to take action against Client B, represented by Attorney B in your firm. Can you choose which client to act for? If so, on what basis?</a:t>
            </a:r>
          </a:p>
        </p:txBody>
      </p:sp>
      <p:sp>
        <p:nvSpPr>
          <p:cNvPr id="5" name="Text Placeholder 4">
            <a:extLst>
              <a:ext uri="{FF2B5EF4-FFF2-40B4-BE49-F238E27FC236}">
                <a16:creationId xmlns:a16="http://schemas.microsoft.com/office/drawing/2014/main" id="{77423643-8951-41C1-95C9-67AA6985DA37}"/>
              </a:ext>
            </a:extLst>
          </p:cNvPr>
          <p:cNvSpPr>
            <a:spLocks noGrp="1"/>
          </p:cNvSpPr>
          <p:nvPr>
            <p:ph type="body" sz="quarter" idx="17"/>
          </p:nvPr>
        </p:nvSpPr>
        <p:spPr>
          <a:xfrm>
            <a:off x="7038000" y="1015200"/>
            <a:ext cx="4510800" cy="4827600"/>
          </a:xfrm>
        </p:spPr>
        <p:txBody>
          <a:bodyPr/>
          <a:lstStyle/>
          <a:p>
            <a:r>
              <a:rPr lang="en-NZ" sz="1400" dirty="0">
                <a:solidFill>
                  <a:schemeClr val="tx1"/>
                </a:solidFill>
                <a:latin typeface="+mn-lt"/>
              </a:rPr>
              <a:t>COC 19 Loyalty</a:t>
            </a:r>
            <a:endParaRPr lang="en-US" sz="1400" b="0" dirty="0">
              <a:solidFill>
                <a:schemeClr val="tx1"/>
              </a:solidFill>
              <a:latin typeface="+mn-lt"/>
            </a:endParaRPr>
          </a:p>
          <a:p>
            <a:r>
              <a:rPr lang="en-US" sz="1400" b="0" dirty="0">
                <a:solidFill>
                  <a:schemeClr val="tx1"/>
                </a:solidFill>
                <a:latin typeface="+mn-lt"/>
              </a:rPr>
              <a:t>(3)     Subject to subsection (4), a registered attorney must not prefer the interests of one client over the interests of another client.</a:t>
            </a:r>
          </a:p>
          <a:p>
            <a:endParaRPr lang="en-NZ" dirty="0"/>
          </a:p>
        </p:txBody>
      </p:sp>
      <p:pic>
        <p:nvPicPr>
          <p:cNvPr id="7" name="Picture 6">
            <a:extLst>
              <a:ext uri="{FF2B5EF4-FFF2-40B4-BE49-F238E27FC236}">
                <a16:creationId xmlns:a16="http://schemas.microsoft.com/office/drawing/2014/main" id="{B15BC7FF-A99F-48AD-988B-3BF899A65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pic>
        <p:nvPicPr>
          <p:cNvPr id="6" name="Picture 5">
            <a:extLst>
              <a:ext uri="{FF2B5EF4-FFF2-40B4-BE49-F238E27FC236}">
                <a16:creationId xmlns:a16="http://schemas.microsoft.com/office/drawing/2014/main" id="{46DCCB2D-041D-41C6-A688-42C74C69BD6A}"/>
              </a:ext>
            </a:extLst>
          </p:cNvPr>
          <p:cNvPicPr>
            <a:picLocks noChangeAspect="1"/>
          </p:cNvPicPr>
          <p:nvPr/>
        </p:nvPicPr>
        <p:blipFill>
          <a:blip r:embed="rId3"/>
          <a:stretch>
            <a:fillRect/>
          </a:stretch>
        </p:blipFill>
        <p:spPr>
          <a:xfrm>
            <a:off x="6958822" y="4989077"/>
            <a:ext cx="4834547" cy="1542422"/>
          </a:xfrm>
          <a:prstGeom prst="rect">
            <a:avLst/>
          </a:prstGeom>
        </p:spPr>
      </p:pic>
      <p:sp>
        <p:nvSpPr>
          <p:cNvPr id="10" name="Text Placeholder 1">
            <a:extLst>
              <a:ext uri="{FF2B5EF4-FFF2-40B4-BE49-F238E27FC236}">
                <a16:creationId xmlns:a16="http://schemas.microsoft.com/office/drawing/2014/main" id="{A98E6A53-D44F-4DCE-B0A3-A7D3B2AD8DC2}"/>
              </a:ext>
            </a:extLst>
          </p:cNvPr>
          <p:cNvSpPr>
            <a:spLocks noGrp="1"/>
          </p:cNvSpPr>
          <p:nvPr>
            <p:ph type="body" sz="quarter" idx="15"/>
          </p:nvPr>
        </p:nvSpPr>
        <p:spPr>
          <a:xfrm>
            <a:off x="251884" y="3063874"/>
            <a:ext cx="2047750" cy="365126"/>
          </a:xfrm>
        </p:spPr>
        <p:txBody>
          <a:bodyPr>
            <a:normAutofit/>
          </a:bodyPr>
          <a:lstStyle/>
          <a:p>
            <a:r>
              <a:rPr lang="en-NZ" sz="2000" dirty="0"/>
              <a:t>Scenario 5</a:t>
            </a:r>
          </a:p>
        </p:txBody>
      </p:sp>
      <p:sp>
        <p:nvSpPr>
          <p:cNvPr id="11" name="Slide Number Placeholder 3">
            <a:extLst>
              <a:ext uri="{FF2B5EF4-FFF2-40B4-BE49-F238E27FC236}">
                <a16:creationId xmlns:a16="http://schemas.microsoft.com/office/drawing/2014/main" id="{77484238-CF10-47EB-90AC-C9911B406584}"/>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32974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90B669-03B5-4B66-84E3-94CD4EAB21B7}"/>
              </a:ext>
            </a:extLst>
          </p:cNvPr>
          <p:cNvSpPr>
            <a:spLocks noGrp="1"/>
          </p:cNvSpPr>
          <p:nvPr>
            <p:ph type="body" sz="quarter" idx="16"/>
          </p:nvPr>
        </p:nvSpPr>
        <p:spPr>
          <a:xfrm>
            <a:off x="3020400" y="1278000"/>
            <a:ext cx="3564000" cy="4237200"/>
          </a:xfrm>
        </p:spPr>
        <p:txBody>
          <a:bodyPr/>
          <a:lstStyle/>
          <a:p>
            <a:r>
              <a:rPr lang="en-NZ" dirty="0">
                <a:solidFill>
                  <a:schemeClr val="tx1"/>
                </a:solidFill>
                <a:latin typeface="+mn-lt"/>
              </a:rPr>
              <a:t>You are drafting a patent specification for a client. Your client discloses to you the existence of a piece of potentially invalidating prior art that the examiner hasn’t found. What are your obligations? </a:t>
            </a:r>
          </a:p>
        </p:txBody>
      </p:sp>
      <p:sp>
        <p:nvSpPr>
          <p:cNvPr id="5" name="Text Placeholder 4">
            <a:extLst>
              <a:ext uri="{FF2B5EF4-FFF2-40B4-BE49-F238E27FC236}">
                <a16:creationId xmlns:a16="http://schemas.microsoft.com/office/drawing/2014/main" id="{6663CF80-09C7-44A9-B549-87083E1DAEA3}"/>
              </a:ext>
            </a:extLst>
          </p:cNvPr>
          <p:cNvSpPr>
            <a:spLocks noGrp="1"/>
          </p:cNvSpPr>
          <p:nvPr>
            <p:ph type="body" sz="quarter" idx="17"/>
          </p:nvPr>
        </p:nvSpPr>
        <p:spPr>
          <a:xfrm>
            <a:off x="7038000" y="1015200"/>
            <a:ext cx="4510800" cy="4827600"/>
          </a:xfrm>
        </p:spPr>
        <p:txBody>
          <a:bodyPr>
            <a:noAutofit/>
          </a:bodyPr>
          <a:lstStyle/>
          <a:p>
            <a:r>
              <a:rPr lang="en-US" sz="1400" dirty="0">
                <a:solidFill>
                  <a:schemeClr val="tx1"/>
                </a:solidFill>
                <a:latin typeface="+mn-lt"/>
              </a:rPr>
              <a:t>COC Guidelines 13 Integrity</a:t>
            </a:r>
          </a:p>
          <a:p>
            <a:pPr>
              <a:lnSpc>
                <a:spcPct val="100000"/>
              </a:lnSpc>
            </a:pPr>
            <a:r>
              <a:rPr lang="en-US" sz="1400" b="0" dirty="0">
                <a:solidFill>
                  <a:schemeClr val="tx1"/>
                </a:solidFill>
                <a:latin typeface="+mn-lt"/>
              </a:rPr>
              <a:t>A registered attorney: </a:t>
            </a:r>
          </a:p>
          <a:p>
            <a:pPr>
              <a:lnSpc>
                <a:spcPct val="100000"/>
              </a:lnSpc>
            </a:pPr>
            <a:r>
              <a:rPr lang="en-US" sz="1400" b="0" dirty="0">
                <a:solidFill>
                  <a:schemeClr val="tx1"/>
                </a:solidFill>
                <a:latin typeface="+mn-lt"/>
              </a:rPr>
              <a:t>(b) must not knowingly make a false or misleading statement in relation to work done for a client or a prospective client; and </a:t>
            </a:r>
          </a:p>
          <a:p>
            <a:pPr>
              <a:lnSpc>
                <a:spcPct val="100000"/>
              </a:lnSpc>
            </a:pPr>
            <a:r>
              <a:rPr lang="en-US" sz="1400" b="0" dirty="0">
                <a:solidFill>
                  <a:schemeClr val="tx1"/>
                </a:solidFill>
                <a:latin typeface="+mn-lt"/>
              </a:rPr>
              <a:t>(c) must not prepare, or assist in the preparation of, a document in relation to a matter if the registered attorney knows, or ought reasonably to know, that the document contains a false or misleading statement; and </a:t>
            </a:r>
          </a:p>
          <a:p>
            <a:pPr>
              <a:lnSpc>
                <a:spcPct val="100000"/>
              </a:lnSpc>
            </a:pPr>
            <a:r>
              <a:rPr lang="en-US" sz="1400" b="0" dirty="0">
                <a:solidFill>
                  <a:schemeClr val="tx1"/>
                </a:solidFill>
                <a:latin typeface="+mn-lt"/>
              </a:rPr>
              <a:t>(d) must not file, or assist in the filing of, a document in relation to a matter if the registered attorney knows, or ought reasonably to know, that the document contains a false or misleading statement; and </a:t>
            </a:r>
          </a:p>
          <a:p>
            <a:pPr>
              <a:lnSpc>
                <a:spcPct val="100000"/>
              </a:lnSpc>
            </a:pPr>
            <a:r>
              <a:rPr lang="en-US" sz="1400" b="0" dirty="0">
                <a:solidFill>
                  <a:schemeClr val="tx1"/>
                </a:solidFill>
                <a:latin typeface="+mn-lt"/>
              </a:rPr>
              <a:t>(e) must not </a:t>
            </a:r>
            <a:r>
              <a:rPr lang="en-US" sz="1400" b="0" dirty="0" err="1">
                <a:solidFill>
                  <a:schemeClr val="tx1"/>
                </a:solidFill>
                <a:latin typeface="+mn-lt"/>
              </a:rPr>
              <a:t>wilfully</a:t>
            </a:r>
            <a:r>
              <a:rPr lang="en-US" sz="1400" b="0" dirty="0">
                <a:solidFill>
                  <a:schemeClr val="tx1"/>
                </a:solidFill>
                <a:latin typeface="+mn-lt"/>
              </a:rPr>
              <a:t> misrepresent facts or otherwise mislead another person in relation to a matter. </a:t>
            </a:r>
            <a:endParaRPr lang="en-NZ" sz="1400" b="0" dirty="0">
              <a:solidFill>
                <a:schemeClr val="tx1"/>
              </a:solidFill>
              <a:latin typeface="+mn-lt"/>
            </a:endParaRPr>
          </a:p>
        </p:txBody>
      </p:sp>
      <p:pic>
        <p:nvPicPr>
          <p:cNvPr id="6" name="Picture 5">
            <a:extLst>
              <a:ext uri="{FF2B5EF4-FFF2-40B4-BE49-F238E27FC236}">
                <a16:creationId xmlns:a16="http://schemas.microsoft.com/office/drawing/2014/main" id="{2596D9BE-88CB-42CE-9882-5D2123A7F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9" name="Text Placeholder 1">
            <a:extLst>
              <a:ext uri="{FF2B5EF4-FFF2-40B4-BE49-F238E27FC236}">
                <a16:creationId xmlns:a16="http://schemas.microsoft.com/office/drawing/2014/main" id="{F585F649-A5CF-4FF5-A8A0-97334E6AD866}"/>
              </a:ext>
            </a:extLst>
          </p:cNvPr>
          <p:cNvSpPr>
            <a:spLocks noGrp="1"/>
          </p:cNvSpPr>
          <p:nvPr>
            <p:ph type="body" sz="quarter" idx="15"/>
          </p:nvPr>
        </p:nvSpPr>
        <p:spPr>
          <a:xfrm>
            <a:off x="251884" y="3063874"/>
            <a:ext cx="2047750" cy="365126"/>
          </a:xfrm>
        </p:spPr>
        <p:txBody>
          <a:bodyPr>
            <a:normAutofit/>
          </a:bodyPr>
          <a:lstStyle/>
          <a:p>
            <a:r>
              <a:rPr lang="en-NZ" sz="2000" dirty="0"/>
              <a:t>Scenario 6</a:t>
            </a:r>
          </a:p>
        </p:txBody>
      </p:sp>
      <p:sp>
        <p:nvSpPr>
          <p:cNvPr id="10" name="Slide Number Placeholder 3">
            <a:extLst>
              <a:ext uri="{FF2B5EF4-FFF2-40B4-BE49-F238E27FC236}">
                <a16:creationId xmlns:a16="http://schemas.microsoft.com/office/drawing/2014/main" id="{F52BCC5B-4581-4804-96C3-617E90B63D7E}"/>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22493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020400" y="1278000"/>
            <a:ext cx="3564000" cy="4237200"/>
          </a:xfrm>
        </p:spPr>
        <p:txBody>
          <a:bodyPr>
            <a:normAutofit/>
          </a:bodyPr>
          <a:lstStyle/>
          <a:p>
            <a:r>
              <a:rPr lang="en-NZ" dirty="0">
                <a:solidFill>
                  <a:schemeClr val="tx1"/>
                </a:solidFill>
                <a:latin typeface="+mn-lt"/>
              </a:rPr>
              <a:t>You’ve been asked to advise a client on options for overcoming several TM citations. You find that one of the cited marks was filed and prosecuted by you, although you no longer act for the owner of that mark. </a:t>
            </a:r>
          </a:p>
          <a:p>
            <a:pPr marL="285750" indent="-285750">
              <a:buFont typeface="Arial" panose="020B0604020202020204" pitchFamily="34" charset="0"/>
              <a:buChar char="•"/>
            </a:pPr>
            <a:r>
              <a:rPr lang="en-NZ" dirty="0">
                <a:solidFill>
                  <a:schemeClr val="tx1"/>
                </a:solidFill>
                <a:latin typeface="+mn-lt"/>
              </a:rPr>
              <a:t>Can you advise the client?</a:t>
            </a:r>
          </a:p>
          <a:p>
            <a:pPr marL="285750" indent="-285750">
              <a:buFont typeface="Arial" panose="020B0604020202020204" pitchFamily="34" charset="0"/>
              <a:buChar char="•"/>
            </a:pPr>
            <a:r>
              <a:rPr lang="en-NZ" dirty="0">
                <a:solidFill>
                  <a:schemeClr val="tx1"/>
                </a:solidFill>
                <a:latin typeface="+mn-lt"/>
              </a:rPr>
              <a:t>Are there any steps you should take before doing so?</a:t>
            </a:r>
          </a:p>
        </p:txBody>
      </p:sp>
      <p:sp>
        <p:nvSpPr>
          <p:cNvPr id="5" name="Text Placeholder 4"/>
          <p:cNvSpPr>
            <a:spLocks noGrp="1"/>
          </p:cNvSpPr>
          <p:nvPr>
            <p:ph type="body" sz="quarter" idx="17"/>
          </p:nvPr>
        </p:nvSpPr>
        <p:spPr>
          <a:xfrm>
            <a:off x="7038000" y="1015200"/>
            <a:ext cx="4510800" cy="4827600"/>
          </a:xfrm>
        </p:spPr>
        <p:txBody>
          <a:bodyPr>
            <a:noAutofit/>
          </a:bodyPr>
          <a:lstStyle/>
          <a:p>
            <a:pPr lvl="0"/>
            <a:r>
              <a:rPr lang="en-US" sz="1400" dirty="0">
                <a:solidFill>
                  <a:schemeClr val="tx1"/>
                </a:solidFill>
                <a:latin typeface="+mn-lt"/>
              </a:rPr>
              <a:t>COC 19</a:t>
            </a:r>
            <a:r>
              <a:rPr lang="en-US" sz="1400" b="0" dirty="0">
                <a:solidFill>
                  <a:schemeClr val="tx1"/>
                </a:solidFill>
                <a:latin typeface="+mn-lt"/>
              </a:rPr>
              <a:t> </a:t>
            </a:r>
            <a:r>
              <a:rPr lang="en-US" sz="1400" dirty="0">
                <a:solidFill>
                  <a:schemeClr val="tx1"/>
                </a:solidFill>
                <a:latin typeface="+mn-lt"/>
              </a:rPr>
              <a:t>Loyalty</a:t>
            </a:r>
            <a:endParaRPr lang="en-US" sz="1400" b="0" dirty="0">
              <a:solidFill>
                <a:schemeClr val="tx1"/>
              </a:solidFill>
              <a:latin typeface="+mn-lt"/>
            </a:endParaRPr>
          </a:p>
          <a:p>
            <a:pPr lvl="0"/>
            <a:r>
              <a:rPr lang="en-US" sz="1400" b="0" dirty="0">
                <a:solidFill>
                  <a:schemeClr val="tx1"/>
                </a:solidFill>
                <a:latin typeface="+mn-lt"/>
              </a:rPr>
              <a:t>(6)     A registered attorney must not act for a client in a matter knowing that the client’s interests are adverse to the interests of a former client unless:</a:t>
            </a:r>
          </a:p>
          <a:p>
            <a:pPr lvl="0"/>
            <a:r>
              <a:rPr lang="en-US" sz="1400" b="0" dirty="0">
                <a:solidFill>
                  <a:schemeClr val="tx1"/>
                </a:solidFill>
                <a:latin typeface="+mn-lt"/>
              </a:rPr>
              <a:t>(a)     the registered attorney does not hold confidential information relevant to the matter obtained from or on behalf of the former client; or</a:t>
            </a:r>
          </a:p>
          <a:p>
            <a:pPr lvl="0"/>
            <a:r>
              <a:rPr lang="en-US" sz="1400" b="0" dirty="0">
                <a:solidFill>
                  <a:schemeClr val="tx1"/>
                </a:solidFill>
                <a:latin typeface="+mn-lt"/>
              </a:rPr>
              <a:t>(b)    where the registered attorney does hold confidential information relevant to the matter obtained from or on behalf of the former client – the registered attorney has established an effective information barrier in relation to the relevant confidential information.</a:t>
            </a:r>
          </a:p>
          <a:p>
            <a:endParaRPr lang="en-NZ" sz="1400" dirty="0">
              <a:solidFill>
                <a:schemeClr val="tx1"/>
              </a:solidFill>
              <a:latin typeface="+mn-lt"/>
            </a:endParaRPr>
          </a:p>
        </p:txBody>
      </p:sp>
      <p:pic>
        <p:nvPicPr>
          <p:cNvPr id="6" name="Picture 5">
            <a:extLst>
              <a:ext uri="{FF2B5EF4-FFF2-40B4-BE49-F238E27FC236}">
                <a16:creationId xmlns:a16="http://schemas.microsoft.com/office/drawing/2014/main" id="{452832EB-86BC-44A8-BB6B-EABE8D4FA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pic>
        <p:nvPicPr>
          <p:cNvPr id="7" name="Picture 6">
            <a:extLst>
              <a:ext uri="{FF2B5EF4-FFF2-40B4-BE49-F238E27FC236}">
                <a16:creationId xmlns:a16="http://schemas.microsoft.com/office/drawing/2014/main" id="{60D65615-C3CB-42AB-B72E-77B8D3EDCCDD}"/>
              </a:ext>
            </a:extLst>
          </p:cNvPr>
          <p:cNvPicPr>
            <a:picLocks noChangeAspect="1"/>
          </p:cNvPicPr>
          <p:nvPr/>
        </p:nvPicPr>
        <p:blipFill>
          <a:blip r:embed="rId3"/>
          <a:stretch>
            <a:fillRect/>
          </a:stretch>
        </p:blipFill>
        <p:spPr>
          <a:xfrm>
            <a:off x="7250369" y="5171489"/>
            <a:ext cx="4532164" cy="1405480"/>
          </a:xfrm>
          <a:prstGeom prst="rect">
            <a:avLst/>
          </a:prstGeom>
        </p:spPr>
      </p:pic>
      <p:sp>
        <p:nvSpPr>
          <p:cNvPr id="10" name="Text Placeholder 1">
            <a:extLst>
              <a:ext uri="{FF2B5EF4-FFF2-40B4-BE49-F238E27FC236}">
                <a16:creationId xmlns:a16="http://schemas.microsoft.com/office/drawing/2014/main" id="{D86ED294-16E9-4CE6-8FD1-FF83072B1786}"/>
              </a:ext>
            </a:extLst>
          </p:cNvPr>
          <p:cNvSpPr>
            <a:spLocks noGrp="1"/>
          </p:cNvSpPr>
          <p:nvPr>
            <p:ph type="body" sz="quarter" idx="15"/>
          </p:nvPr>
        </p:nvSpPr>
        <p:spPr>
          <a:xfrm>
            <a:off x="251884" y="3063874"/>
            <a:ext cx="2047750" cy="365126"/>
          </a:xfrm>
        </p:spPr>
        <p:txBody>
          <a:bodyPr>
            <a:normAutofit/>
          </a:bodyPr>
          <a:lstStyle/>
          <a:p>
            <a:r>
              <a:rPr lang="en-NZ" sz="2000" dirty="0"/>
              <a:t>Scenario 7</a:t>
            </a:r>
          </a:p>
        </p:txBody>
      </p:sp>
      <p:sp>
        <p:nvSpPr>
          <p:cNvPr id="11" name="Slide Number Placeholder 3">
            <a:extLst>
              <a:ext uri="{FF2B5EF4-FFF2-40B4-BE49-F238E27FC236}">
                <a16:creationId xmlns:a16="http://schemas.microsoft.com/office/drawing/2014/main" id="{F1B75572-1499-4831-BB33-FBDBE70E7C8F}"/>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42006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A550CD-B91A-45FD-A94F-D117C505A283}"/>
              </a:ext>
            </a:extLst>
          </p:cNvPr>
          <p:cNvSpPr>
            <a:spLocks noGrp="1"/>
          </p:cNvSpPr>
          <p:nvPr>
            <p:ph type="body" sz="quarter" idx="16"/>
          </p:nvPr>
        </p:nvSpPr>
        <p:spPr>
          <a:xfrm>
            <a:off x="3020400" y="1278000"/>
            <a:ext cx="3564000" cy="4237200"/>
          </a:xfrm>
        </p:spPr>
        <p:txBody>
          <a:bodyPr>
            <a:normAutofit/>
          </a:bodyPr>
          <a:lstStyle/>
          <a:p>
            <a:r>
              <a:rPr lang="en-NZ" dirty="0">
                <a:solidFill>
                  <a:schemeClr val="tx1"/>
                </a:solidFill>
                <a:latin typeface="+mn-lt"/>
              </a:rPr>
              <a:t>You have worked for Client A for many years. A couple of employees from Client A leave to set up their own business in the same industry. They contact you for some advice. What should you do?</a:t>
            </a:r>
          </a:p>
        </p:txBody>
      </p:sp>
      <p:sp>
        <p:nvSpPr>
          <p:cNvPr id="5" name="Text Placeholder 4">
            <a:extLst>
              <a:ext uri="{FF2B5EF4-FFF2-40B4-BE49-F238E27FC236}">
                <a16:creationId xmlns:a16="http://schemas.microsoft.com/office/drawing/2014/main" id="{AB4AB04E-6A6D-48B7-BCD1-36832B3445A7}"/>
              </a:ext>
            </a:extLst>
          </p:cNvPr>
          <p:cNvSpPr>
            <a:spLocks noGrp="1"/>
          </p:cNvSpPr>
          <p:nvPr>
            <p:ph type="body" sz="quarter" idx="17"/>
          </p:nvPr>
        </p:nvSpPr>
        <p:spPr>
          <a:xfrm>
            <a:off x="7038000" y="1015200"/>
            <a:ext cx="4510800" cy="4827600"/>
          </a:xfrm>
        </p:spPr>
        <p:txBody>
          <a:bodyPr>
            <a:normAutofit/>
          </a:bodyPr>
          <a:lstStyle/>
          <a:p>
            <a:pPr lvl="0"/>
            <a:r>
              <a:rPr lang="en-US" sz="1400" dirty="0">
                <a:solidFill>
                  <a:schemeClr val="tx1"/>
                </a:solidFill>
                <a:latin typeface="+mn-lt"/>
              </a:rPr>
              <a:t>COC 20 Conflicts</a:t>
            </a:r>
          </a:p>
          <a:p>
            <a:pPr lvl="0"/>
            <a:r>
              <a:rPr lang="en-US" sz="1400" b="0" dirty="0">
                <a:solidFill>
                  <a:schemeClr val="tx1"/>
                </a:solidFill>
                <a:latin typeface="+mn-lt"/>
              </a:rPr>
              <a:t>(1)     A registered attorney must take all reasonable steps to avoid creation of a situation giving rise to an actual conflict or the reasonable possibility of a conflict:</a:t>
            </a:r>
          </a:p>
          <a:p>
            <a:pPr lvl="0"/>
            <a:r>
              <a:rPr lang="en-US" sz="1400" b="0" dirty="0">
                <a:solidFill>
                  <a:schemeClr val="tx1"/>
                </a:solidFill>
                <a:latin typeface="+mn-lt"/>
              </a:rPr>
              <a:t>         (b)    between the interests of one client and the interests of another client.</a:t>
            </a:r>
          </a:p>
          <a:p>
            <a:r>
              <a:rPr lang="en-US" sz="1400" b="0" dirty="0">
                <a:solidFill>
                  <a:schemeClr val="tx1"/>
                </a:solidFill>
                <a:latin typeface="+mn-lt"/>
              </a:rPr>
              <a:t>(2) Upon becoming aware of a situation giving rise to an actual conflict or the reasonable possibility of a conflict of the types described in subsection (1), a registered attorney must take steps, as soon as practicable, to resolve the actual conflict or the reasonable possibility of a conflict.</a:t>
            </a:r>
          </a:p>
          <a:p>
            <a:endParaRPr lang="en-NZ" sz="1400" dirty="0">
              <a:solidFill>
                <a:schemeClr val="tx1"/>
              </a:solidFill>
              <a:latin typeface="+mn-lt"/>
            </a:endParaRPr>
          </a:p>
        </p:txBody>
      </p:sp>
      <p:pic>
        <p:nvPicPr>
          <p:cNvPr id="6" name="Picture 5">
            <a:extLst>
              <a:ext uri="{FF2B5EF4-FFF2-40B4-BE49-F238E27FC236}">
                <a16:creationId xmlns:a16="http://schemas.microsoft.com/office/drawing/2014/main" id="{299D6F53-6CE7-46B1-8097-01CDDB094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8CDB3F52-CC65-4AD4-821C-D9CBBA9B02CF}"/>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
        <p:nvSpPr>
          <p:cNvPr id="9" name="Text Placeholder 1">
            <a:extLst>
              <a:ext uri="{FF2B5EF4-FFF2-40B4-BE49-F238E27FC236}">
                <a16:creationId xmlns:a16="http://schemas.microsoft.com/office/drawing/2014/main" id="{B421B934-0B6C-4E33-9003-26977129C8B2}"/>
              </a:ext>
            </a:extLst>
          </p:cNvPr>
          <p:cNvSpPr>
            <a:spLocks noGrp="1"/>
          </p:cNvSpPr>
          <p:nvPr>
            <p:ph type="body" sz="quarter" idx="15"/>
          </p:nvPr>
        </p:nvSpPr>
        <p:spPr>
          <a:xfrm>
            <a:off x="251884" y="3063874"/>
            <a:ext cx="2047750" cy="365126"/>
          </a:xfrm>
        </p:spPr>
        <p:txBody>
          <a:bodyPr>
            <a:normAutofit/>
          </a:bodyPr>
          <a:lstStyle/>
          <a:p>
            <a:r>
              <a:rPr lang="en-NZ" sz="2000" dirty="0"/>
              <a:t>Scenario 8</a:t>
            </a:r>
          </a:p>
        </p:txBody>
      </p:sp>
    </p:spTree>
    <p:extLst>
      <p:ext uri="{BB962C8B-B14F-4D97-AF65-F5344CB8AC3E}">
        <p14:creationId xmlns:p14="http://schemas.microsoft.com/office/powerpoint/2010/main" val="7570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23887F-6EEA-40A4-8565-5C5A91C5CEF1}"/>
              </a:ext>
            </a:extLst>
          </p:cNvPr>
          <p:cNvSpPr>
            <a:spLocks noGrp="1"/>
          </p:cNvSpPr>
          <p:nvPr>
            <p:ph type="body" sz="quarter" idx="16"/>
          </p:nvPr>
        </p:nvSpPr>
        <p:spPr>
          <a:xfrm>
            <a:off x="3020400" y="1278000"/>
            <a:ext cx="3564000" cy="4237200"/>
          </a:xfrm>
        </p:spPr>
        <p:txBody>
          <a:bodyPr>
            <a:normAutofit/>
          </a:bodyPr>
          <a:lstStyle/>
          <a:p>
            <a:pPr lvl="0"/>
            <a:r>
              <a:rPr lang="en-NZ" dirty="0">
                <a:solidFill>
                  <a:schemeClr val="tx1"/>
                </a:solidFill>
                <a:latin typeface="+mn-lt"/>
              </a:rPr>
              <a:t>You act for Party A, an NZ company, including instructing its overseas filings. Your UK agent tells you that a notice of opposition has been filed against Party A’s UK TM Application by Party B, citing Party B’s UK TM Registration DRAGON. Your firm prosecuted Party B’s NZ TM Registration DRAGON, and are still the address for service.</a:t>
            </a:r>
          </a:p>
          <a:p>
            <a:pPr lvl="0"/>
            <a:r>
              <a:rPr lang="en-NZ" dirty="0">
                <a:solidFill>
                  <a:schemeClr val="tx1"/>
                </a:solidFill>
                <a:latin typeface="+mn-lt"/>
              </a:rPr>
              <a:t>What should you do?</a:t>
            </a:r>
          </a:p>
          <a:p>
            <a:pPr lvl="0"/>
            <a:r>
              <a:rPr lang="en-NZ" dirty="0">
                <a:solidFill>
                  <a:schemeClr val="tx1"/>
                </a:solidFill>
                <a:latin typeface="+mn-lt"/>
              </a:rPr>
              <a:t>Does it make a difference if you filed Party B’s TM Application, or picked it up as an international application?</a:t>
            </a:r>
          </a:p>
          <a:p>
            <a:pPr lvl="0"/>
            <a:r>
              <a:rPr lang="en-NZ" dirty="0">
                <a:solidFill>
                  <a:schemeClr val="tx1"/>
                </a:solidFill>
                <a:latin typeface="+mn-lt"/>
              </a:rPr>
              <a:t>Would it make a difference if you had prosecuted a different TM for Party B?</a:t>
            </a:r>
          </a:p>
          <a:p>
            <a:endParaRPr lang="en-NZ" dirty="0"/>
          </a:p>
        </p:txBody>
      </p:sp>
      <p:pic>
        <p:nvPicPr>
          <p:cNvPr id="6" name="Picture 5">
            <a:extLst>
              <a:ext uri="{FF2B5EF4-FFF2-40B4-BE49-F238E27FC236}">
                <a16:creationId xmlns:a16="http://schemas.microsoft.com/office/drawing/2014/main" id="{9904FCA8-770A-447A-80D4-94E069ECF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1A6B3527-DF14-43F1-A8C4-1BA5CD777CDC}"/>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
        <p:nvSpPr>
          <p:cNvPr id="8" name="Text Placeholder 4">
            <a:extLst>
              <a:ext uri="{FF2B5EF4-FFF2-40B4-BE49-F238E27FC236}">
                <a16:creationId xmlns:a16="http://schemas.microsoft.com/office/drawing/2014/main" id="{AB72BE56-2E34-45DC-AFAE-9A09AB7D91D9}"/>
              </a:ext>
            </a:extLst>
          </p:cNvPr>
          <p:cNvSpPr>
            <a:spLocks noGrp="1"/>
          </p:cNvSpPr>
          <p:nvPr>
            <p:ph type="body" sz="quarter" idx="17"/>
          </p:nvPr>
        </p:nvSpPr>
        <p:spPr>
          <a:xfrm>
            <a:off x="7038000" y="1015200"/>
            <a:ext cx="4510800" cy="4827600"/>
          </a:xfrm>
        </p:spPr>
        <p:txBody>
          <a:bodyPr>
            <a:normAutofit/>
          </a:bodyPr>
          <a:lstStyle/>
          <a:p>
            <a:pPr lvl="0"/>
            <a:r>
              <a:rPr lang="en-US" sz="1400" dirty="0">
                <a:solidFill>
                  <a:schemeClr val="tx1"/>
                </a:solidFill>
                <a:latin typeface="+mn-lt"/>
              </a:rPr>
              <a:t>COC 19 Loyalty</a:t>
            </a:r>
          </a:p>
          <a:p>
            <a:pPr lvl="0"/>
            <a:r>
              <a:rPr lang="en-US" sz="1400" b="0" dirty="0">
                <a:latin typeface="+mn-lt"/>
              </a:rPr>
              <a:t>(3) A registered attorney must not prefer the interests of one current client over the interests of another current client. </a:t>
            </a:r>
          </a:p>
          <a:p>
            <a:pPr lvl="0"/>
            <a:r>
              <a:rPr lang="en-US" sz="1400" b="0" dirty="0">
                <a:latin typeface="+mn-lt"/>
              </a:rPr>
              <a:t>(4) Subject to subsection (5), a registered attorney must not act for a client in a matter knowing that the client’s interests are adverse to the interests of another current client of the registered attorney unless: (a) both clients in writing have given reasonably informed consent to the registered attorney acting in the matter; and (b) where the registered attorney holds confidential information relevant to the matter obtained from or on behalf of either client – the registered attorney has established an effective information barrier in relation to the relevant confidential information. </a:t>
            </a:r>
          </a:p>
          <a:p>
            <a:endParaRPr lang="en-NZ" sz="1400" dirty="0">
              <a:solidFill>
                <a:schemeClr val="tx1"/>
              </a:solidFill>
              <a:latin typeface="+mn-lt"/>
            </a:endParaRPr>
          </a:p>
        </p:txBody>
      </p:sp>
      <p:sp>
        <p:nvSpPr>
          <p:cNvPr id="9" name="Text Placeholder 1">
            <a:extLst>
              <a:ext uri="{FF2B5EF4-FFF2-40B4-BE49-F238E27FC236}">
                <a16:creationId xmlns:a16="http://schemas.microsoft.com/office/drawing/2014/main" id="{86BCC44C-1907-41CE-B792-4E084A1BEA14}"/>
              </a:ext>
            </a:extLst>
          </p:cNvPr>
          <p:cNvSpPr>
            <a:spLocks noGrp="1"/>
          </p:cNvSpPr>
          <p:nvPr>
            <p:ph type="body" sz="quarter" idx="15"/>
          </p:nvPr>
        </p:nvSpPr>
        <p:spPr>
          <a:xfrm>
            <a:off x="251884" y="3063874"/>
            <a:ext cx="2047750" cy="365126"/>
          </a:xfrm>
        </p:spPr>
        <p:txBody>
          <a:bodyPr>
            <a:normAutofit/>
          </a:bodyPr>
          <a:lstStyle/>
          <a:p>
            <a:r>
              <a:rPr lang="en-NZ" sz="2000" dirty="0"/>
              <a:t>Scenario 9</a:t>
            </a:r>
          </a:p>
        </p:txBody>
      </p:sp>
    </p:spTree>
    <p:extLst>
      <p:ext uri="{BB962C8B-B14F-4D97-AF65-F5344CB8AC3E}">
        <p14:creationId xmlns:p14="http://schemas.microsoft.com/office/powerpoint/2010/main" val="326616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4CAB78-164E-4FED-B8D6-D37DD7DBE526}"/>
              </a:ext>
            </a:extLst>
          </p:cNvPr>
          <p:cNvSpPr>
            <a:spLocks noGrp="1"/>
          </p:cNvSpPr>
          <p:nvPr>
            <p:ph type="body" sz="quarter" idx="16"/>
          </p:nvPr>
        </p:nvSpPr>
        <p:spPr>
          <a:xfrm>
            <a:off x="3020400" y="1278000"/>
            <a:ext cx="3564000" cy="4237200"/>
          </a:xfrm>
        </p:spPr>
        <p:txBody>
          <a:bodyPr>
            <a:noAutofit/>
          </a:bodyPr>
          <a:lstStyle/>
          <a:p>
            <a:r>
              <a:rPr lang="en-NZ" altLang="en-US" dirty="0">
                <a:solidFill>
                  <a:schemeClr val="tx1"/>
                </a:solidFill>
                <a:latin typeface="+mn-lt"/>
              </a:rPr>
              <a:t>There are currently three main listed IP firms in Australasia: IPH, </a:t>
            </a:r>
            <a:r>
              <a:rPr lang="en-NZ" altLang="en-US" dirty="0" err="1">
                <a:solidFill>
                  <a:schemeClr val="tx1"/>
                </a:solidFill>
                <a:latin typeface="+mn-lt"/>
              </a:rPr>
              <a:t>Qantm</a:t>
            </a:r>
            <a:r>
              <a:rPr lang="en-NZ" altLang="en-US" dirty="0">
                <a:solidFill>
                  <a:schemeClr val="tx1"/>
                </a:solidFill>
                <a:latin typeface="+mn-lt"/>
              </a:rPr>
              <a:t>, and Xenith. IPH employs 27% of all registered patent attorneys in Australasia and files 44% of patent applications in Australia. </a:t>
            </a:r>
            <a:r>
              <a:rPr lang="en-NZ" altLang="en-US" dirty="0" err="1">
                <a:solidFill>
                  <a:schemeClr val="tx1"/>
                </a:solidFill>
                <a:latin typeface="+mn-lt"/>
              </a:rPr>
              <a:t>Qantm</a:t>
            </a:r>
            <a:r>
              <a:rPr lang="en-NZ" altLang="en-US" dirty="0">
                <a:solidFill>
                  <a:schemeClr val="tx1"/>
                </a:solidFill>
                <a:latin typeface="+mn-lt"/>
              </a:rPr>
              <a:t> employs 12% and files 16%. </a:t>
            </a:r>
          </a:p>
          <a:p>
            <a:r>
              <a:rPr lang="en-NZ" altLang="en-US" dirty="0">
                <a:solidFill>
                  <a:schemeClr val="tx1"/>
                </a:solidFill>
                <a:latin typeface="+mn-lt"/>
              </a:rPr>
              <a:t>Can IPH buy a 19% stake in </a:t>
            </a:r>
            <a:r>
              <a:rPr lang="en-NZ" altLang="en-US" dirty="0" err="1">
                <a:solidFill>
                  <a:schemeClr val="tx1"/>
                </a:solidFill>
                <a:latin typeface="+mn-lt"/>
              </a:rPr>
              <a:t>Qantm</a:t>
            </a:r>
            <a:r>
              <a:rPr lang="en-NZ" altLang="en-US" dirty="0">
                <a:solidFill>
                  <a:schemeClr val="tx1"/>
                </a:solidFill>
                <a:latin typeface="+mn-lt"/>
              </a:rPr>
              <a:t>? What steps should it reasonably take before / after doing so?</a:t>
            </a:r>
          </a:p>
          <a:p>
            <a:endParaRPr lang="en-NZ" altLang="en-US" dirty="0"/>
          </a:p>
          <a:p>
            <a:endParaRPr lang="en-US" dirty="0"/>
          </a:p>
        </p:txBody>
      </p:sp>
      <p:sp>
        <p:nvSpPr>
          <p:cNvPr id="5" name="Text Placeholder 4">
            <a:extLst>
              <a:ext uri="{FF2B5EF4-FFF2-40B4-BE49-F238E27FC236}">
                <a16:creationId xmlns:a16="http://schemas.microsoft.com/office/drawing/2014/main" id="{D9A9FEB9-F4A8-4D87-9E25-272F87AA6C9C}"/>
              </a:ext>
            </a:extLst>
          </p:cNvPr>
          <p:cNvSpPr>
            <a:spLocks noGrp="1"/>
          </p:cNvSpPr>
          <p:nvPr>
            <p:ph type="body" sz="quarter" idx="17"/>
          </p:nvPr>
        </p:nvSpPr>
        <p:spPr>
          <a:xfrm>
            <a:off x="7038000" y="1015200"/>
            <a:ext cx="4510800" cy="4827600"/>
          </a:xfrm>
        </p:spPr>
        <p:txBody>
          <a:bodyPr>
            <a:noAutofit/>
          </a:bodyPr>
          <a:lstStyle/>
          <a:p>
            <a:r>
              <a:rPr lang="en-NZ" altLang="en-US" sz="1400" dirty="0">
                <a:latin typeface="+mn-lt"/>
              </a:rPr>
              <a:t>COC 19 Loyalty</a:t>
            </a:r>
          </a:p>
          <a:p>
            <a:r>
              <a:rPr lang="en-US" altLang="en-US" sz="1400" b="0" dirty="0">
                <a:latin typeface="+mn-lt"/>
              </a:rPr>
              <a:t>(2) A registered attorney must not prefer the registered attorney’s own interests over the interests of a client.</a:t>
            </a:r>
          </a:p>
          <a:p>
            <a:r>
              <a:rPr lang="en-US" sz="1400" b="0" dirty="0">
                <a:latin typeface="+mn-lt"/>
              </a:rPr>
              <a:t>(4) Subject to subsection (5), a registered attorney must not act for a client in a matter knowing that the client’s interests are adverse to the interests of another current client of the registered attorney unless: (a) both clients in writing have given reasonably informed consent to the registered attorney acting in the matter; and (b) where the registered attorney holds confidential information relevant to the matter obtained from or on behalf of either client – the registered attorney has established an effective information barrier in relation to the relevant confidential information. </a:t>
            </a:r>
          </a:p>
          <a:p>
            <a:r>
              <a:rPr lang="en-US" sz="1400" b="0" dirty="0">
                <a:latin typeface="+mn-lt"/>
              </a:rPr>
              <a:t>(5) A registered attorney must not act for two or more clients in the same matter relating to proceedings before a court, a tribunal or a like adjudicative body where the registered attorney knows the clients’ interests are or are likely to be adverse. </a:t>
            </a:r>
          </a:p>
        </p:txBody>
      </p:sp>
      <p:pic>
        <p:nvPicPr>
          <p:cNvPr id="6" name="Picture 5">
            <a:extLst>
              <a:ext uri="{FF2B5EF4-FFF2-40B4-BE49-F238E27FC236}">
                <a16:creationId xmlns:a16="http://schemas.microsoft.com/office/drawing/2014/main" id="{12A9DB0C-ED8B-4588-AE38-DB8B03001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8" name="Text Placeholder 1">
            <a:extLst>
              <a:ext uri="{FF2B5EF4-FFF2-40B4-BE49-F238E27FC236}">
                <a16:creationId xmlns:a16="http://schemas.microsoft.com/office/drawing/2014/main" id="{06FE8C3B-7DAB-4755-80EA-F343DA50C696}"/>
              </a:ext>
            </a:extLst>
          </p:cNvPr>
          <p:cNvSpPr>
            <a:spLocks noGrp="1"/>
          </p:cNvSpPr>
          <p:nvPr>
            <p:ph type="body" sz="quarter" idx="15"/>
          </p:nvPr>
        </p:nvSpPr>
        <p:spPr>
          <a:xfrm>
            <a:off x="251884" y="3063874"/>
            <a:ext cx="2047750" cy="365126"/>
          </a:xfrm>
        </p:spPr>
        <p:txBody>
          <a:bodyPr>
            <a:normAutofit/>
          </a:bodyPr>
          <a:lstStyle/>
          <a:p>
            <a:r>
              <a:rPr lang="en-NZ" sz="2000" dirty="0"/>
              <a:t>Scenario 10</a:t>
            </a:r>
          </a:p>
        </p:txBody>
      </p:sp>
      <p:sp>
        <p:nvSpPr>
          <p:cNvPr id="9" name="Slide Number Placeholder 3">
            <a:extLst>
              <a:ext uri="{FF2B5EF4-FFF2-40B4-BE49-F238E27FC236}">
                <a16:creationId xmlns:a16="http://schemas.microsoft.com/office/drawing/2014/main" id="{A55B4DC3-ECE4-406A-A2BF-BDF320638F2C}"/>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322468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EDDCA-21AF-414C-924E-1187E8473107}"/>
              </a:ext>
            </a:extLst>
          </p:cNvPr>
          <p:cNvPicPr>
            <a:picLocks noChangeAspect="1"/>
          </p:cNvPicPr>
          <p:nvPr/>
        </p:nvPicPr>
        <p:blipFill>
          <a:blip r:embed="rId2"/>
          <a:stretch>
            <a:fillRect/>
          </a:stretch>
        </p:blipFill>
        <p:spPr>
          <a:xfrm>
            <a:off x="3141678" y="3146771"/>
            <a:ext cx="5426764" cy="1682296"/>
          </a:xfrm>
          <a:prstGeom prst="rect">
            <a:avLst/>
          </a:prstGeom>
        </p:spPr>
      </p:pic>
      <p:sp>
        <p:nvSpPr>
          <p:cNvPr id="5" name="Slide Number Placeholder 3">
            <a:extLst>
              <a:ext uri="{FF2B5EF4-FFF2-40B4-BE49-F238E27FC236}">
                <a16:creationId xmlns:a16="http://schemas.microsoft.com/office/drawing/2014/main" id="{E2154D8B-42C7-43B1-92ED-8D532833F9FC}"/>
              </a:ext>
            </a:extLst>
          </p:cNvPr>
          <p:cNvSpPr txBox="1">
            <a:spLocks/>
          </p:cNvSpPr>
          <p:nvPr/>
        </p:nvSpPr>
        <p:spPr>
          <a:xfrm>
            <a:off x="82041"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b="1">
                <a:solidFill>
                  <a:srgbClr val="515151"/>
                </a:solidFill>
                <a:latin typeface="Segoe UI"/>
              </a:rPr>
              <a:t>Ethics</a:t>
            </a:r>
            <a:r>
              <a:rPr lang="en-US" sz="1050">
                <a:solidFill>
                  <a:srgbClr val="515151"/>
                </a:solidFill>
                <a:latin typeface="Segoe UI Semibold" panose="020B0702040204020203" pitchFamily="34" charset="0"/>
              </a:rPr>
              <a:t> </a:t>
            </a:r>
            <a:r>
              <a:rPr lang="en-US" sz="1050">
                <a:solidFill>
                  <a:srgbClr val="515151"/>
                </a:solidFill>
                <a:latin typeface="Segoe UI Light" panose="020B0502040204020203" pitchFamily="34" charset="0"/>
                <a:ea typeface="Gotham Light" charset="0"/>
                <a:cs typeface="Gotham Light" charset="0"/>
              </a:rPr>
              <a:t>| Page </a:t>
            </a:r>
            <a:fld id="{5619BC53-515B-0747-9BE0-E4D9109AE715}" type="slidenum">
              <a:rPr lang="en-US" sz="1050" smtClean="0">
                <a:solidFill>
                  <a:srgbClr val="515151"/>
                </a:solidFill>
                <a:latin typeface="Segoe UI Light" panose="020B0502040204020203" pitchFamily="34" charset="0"/>
                <a:ea typeface="Gotham Light" charset="0"/>
                <a:cs typeface="Gotham Light" charset="0"/>
              </a:rPr>
              <a:pPr>
                <a:defRPr/>
              </a:pPr>
              <a:t>19</a:t>
            </a:fld>
            <a:endParaRPr lang="en-US" sz="1050" dirty="0">
              <a:solidFill>
                <a:srgbClr val="515151"/>
              </a:solidFill>
              <a:latin typeface="Segoe UI Light" panose="020B0502040204020203" pitchFamily="34" charset="0"/>
              <a:ea typeface="Gotham Light" charset="0"/>
              <a:cs typeface="Gotham Light" charset="0"/>
            </a:endParaRPr>
          </a:p>
        </p:txBody>
      </p:sp>
      <p:sp>
        <p:nvSpPr>
          <p:cNvPr id="6" name="Rectangle 5">
            <a:extLst>
              <a:ext uri="{FF2B5EF4-FFF2-40B4-BE49-F238E27FC236}">
                <a16:creationId xmlns:a16="http://schemas.microsoft.com/office/drawing/2014/main" id="{B0331CCF-14C8-4071-9776-A07E64650C99}"/>
              </a:ext>
            </a:extLst>
          </p:cNvPr>
          <p:cNvSpPr/>
          <p:nvPr/>
        </p:nvSpPr>
        <p:spPr>
          <a:xfrm>
            <a:off x="3842082" y="1767872"/>
            <a:ext cx="5872369" cy="1107996"/>
          </a:xfrm>
          <a:prstGeom prst="rect">
            <a:avLst/>
          </a:prstGeom>
        </p:spPr>
        <p:txBody>
          <a:bodyPr wrap="square">
            <a:spAutoFit/>
          </a:bodyPr>
          <a:lstStyle/>
          <a:p>
            <a:pPr lvl="0">
              <a:defRPr/>
            </a:pPr>
            <a:r>
              <a:rPr lang="en-NZ" sz="6600" b="1" dirty="0">
                <a:solidFill>
                  <a:prstClr val="black"/>
                </a:solidFill>
              </a:rPr>
              <a:t>Questions?</a:t>
            </a:r>
            <a:endParaRPr lang="en-NZ" b="1" dirty="0">
              <a:solidFill>
                <a:prstClr val="black"/>
              </a:solidFill>
            </a:endParaRPr>
          </a:p>
        </p:txBody>
      </p:sp>
      <p:pic>
        <p:nvPicPr>
          <p:cNvPr id="7" name="Picture 6">
            <a:extLst>
              <a:ext uri="{FF2B5EF4-FFF2-40B4-BE49-F238E27FC236}">
                <a16:creationId xmlns:a16="http://schemas.microsoft.com/office/drawing/2014/main" id="{61EAB842-3288-4679-B9C1-67AF9901A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001" y="133735"/>
            <a:ext cx="2130369" cy="1325563"/>
          </a:xfrm>
          <a:prstGeom prst="rect">
            <a:avLst/>
          </a:prstGeom>
        </p:spPr>
      </p:pic>
    </p:spTree>
    <p:extLst>
      <p:ext uri="{BB962C8B-B14F-4D97-AF65-F5344CB8AC3E}">
        <p14:creationId xmlns:p14="http://schemas.microsoft.com/office/powerpoint/2010/main" val="206342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9D2DCE-3444-B04C-AC46-EA92E5D0B0E9}"/>
              </a:ext>
            </a:extLst>
          </p:cNvPr>
          <p:cNvSpPr>
            <a:spLocks noGrp="1"/>
          </p:cNvSpPr>
          <p:nvPr>
            <p:ph idx="1"/>
          </p:nvPr>
        </p:nvSpPr>
        <p:spPr>
          <a:xfrm>
            <a:off x="871756" y="2393967"/>
            <a:ext cx="10257148" cy="3038606"/>
          </a:xfrm>
        </p:spPr>
        <p:txBody>
          <a:bodyPr/>
          <a:lstStyle/>
          <a:p>
            <a:r>
              <a:rPr lang="en-NZ" altLang="en-US" sz="1800" b="1" dirty="0">
                <a:cs typeface="Segoe UI" panose="020B0502040204020203" pitchFamily="34" charset="0"/>
              </a:rPr>
              <a:t>C</a:t>
            </a:r>
            <a:r>
              <a:rPr lang="en-US" altLang="en-US" sz="1800" b="1" dirty="0">
                <a:cs typeface="Segoe UI" panose="020B0502040204020203" pitchFamily="34" charset="0"/>
              </a:rPr>
              <a:t>ode of Conduct for Trans-Tasman Patent and Trade Marks Attorneys 2018</a:t>
            </a:r>
          </a:p>
          <a:p>
            <a:r>
              <a:rPr lang="en-US" altLang="en-US" sz="1800" b="1" dirty="0">
                <a:cs typeface="Segoe UI" panose="020B0502040204020203" pitchFamily="34" charset="0"/>
              </a:rPr>
              <a:t>Guidelines to the Code 2018</a:t>
            </a:r>
          </a:p>
          <a:p>
            <a:pPr marL="0" indent="0">
              <a:buNone/>
            </a:pPr>
            <a:r>
              <a:rPr lang="en-US" altLang="en-US" sz="1800" b="1" dirty="0">
                <a:cs typeface="Segoe UI" panose="020B0502040204020203" pitchFamily="34" charset="0"/>
              </a:rPr>
              <a:t>	</a:t>
            </a:r>
            <a:r>
              <a:rPr lang="en-NZ" altLang="en-US" sz="1800" dirty="0">
                <a:cs typeface="Segoe UI" panose="020B0502040204020203" pitchFamily="34" charset="0"/>
              </a:rPr>
              <a:t>No decisions yet issued under the Code</a:t>
            </a:r>
          </a:p>
          <a:p>
            <a:pPr marL="0" indent="0">
              <a:buNone/>
            </a:pPr>
            <a:endParaRPr lang="en-NZ" altLang="en-US" sz="1800" dirty="0">
              <a:cs typeface="Segoe UI" panose="020B0502040204020203" pitchFamily="34" charset="0"/>
            </a:endParaRPr>
          </a:p>
          <a:p>
            <a:r>
              <a:rPr lang="en-NZ" altLang="en-US" sz="1800" b="1" dirty="0">
                <a:cs typeface="Segoe UI" panose="020B0502040204020203" pitchFamily="34" charset="0"/>
              </a:rPr>
              <a:t>NZLS Rules of Conduct and Client Care</a:t>
            </a:r>
          </a:p>
          <a:p>
            <a:pPr marL="0" indent="0">
              <a:buNone/>
            </a:pPr>
            <a:endParaRPr lang="en-NZ" altLang="en-US" sz="1800" dirty="0">
              <a:latin typeface="Segoe UI" panose="020B0502040204020203" pitchFamily="34" charset="0"/>
              <a:cs typeface="Segoe UI" panose="020B0502040204020203" pitchFamily="34" charset="0"/>
            </a:endParaRPr>
          </a:p>
          <a:p>
            <a:pPr marL="0" indent="0">
              <a:buNone/>
            </a:pPr>
            <a:endParaRPr lang="en-NZ" altLang="en-US" dirty="0"/>
          </a:p>
        </p:txBody>
      </p:sp>
      <p:pic>
        <p:nvPicPr>
          <p:cNvPr id="16" name="Picture 15">
            <a:extLst>
              <a:ext uri="{FF2B5EF4-FFF2-40B4-BE49-F238E27FC236}">
                <a16:creationId xmlns:a16="http://schemas.microsoft.com/office/drawing/2014/main" id="{A0758171-03CA-4731-A42A-1686825AE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01" y="133735"/>
            <a:ext cx="2130369" cy="1325563"/>
          </a:xfrm>
          <a:prstGeom prst="rect">
            <a:avLst/>
          </a:prstGeom>
        </p:spPr>
      </p:pic>
      <p:sp>
        <p:nvSpPr>
          <p:cNvPr id="8" name="Slide Number Placeholder 3">
            <a:extLst>
              <a:ext uri="{FF2B5EF4-FFF2-40B4-BE49-F238E27FC236}">
                <a16:creationId xmlns:a16="http://schemas.microsoft.com/office/drawing/2014/main" id="{895FAD8B-56AB-4A8C-BB6A-DCDD77B19F60}"/>
              </a:ext>
            </a:extLst>
          </p:cNvPr>
          <p:cNvSpPr txBox="1">
            <a:spLocks/>
          </p:cNvSpPr>
          <p:nvPr/>
        </p:nvSpPr>
        <p:spPr>
          <a:xfrm>
            <a:off x="115597" y="636724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b="1" dirty="0">
                <a:solidFill>
                  <a:srgbClr val="515151"/>
                </a:solidFill>
                <a:latin typeface="Segoe UI"/>
              </a:rPr>
              <a:t>Ethics</a:t>
            </a:r>
            <a:r>
              <a:rPr lang="en-US" sz="1050" dirty="0">
                <a:solidFill>
                  <a:srgbClr val="515151"/>
                </a:solidFill>
                <a:latin typeface="Segoe UI Semibold" panose="020B0702040204020203" pitchFamily="34" charset="0"/>
              </a:rPr>
              <a:t> </a:t>
            </a:r>
            <a:r>
              <a:rPr lang="en-US" sz="1050" dirty="0">
                <a:solidFill>
                  <a:srgbClr val="515151"/>
                </a:solidFill>
                <a:latin typeface="Segoe UI Light" panose="020B0502040204020203" pitchFamily="34" charset="0"/>
                <a:ea typeface="Gotham Light" charset="0"/>
                <a:cs typeface="Gotham Light" charset="0"/>
              </a:rPr>
              <a:t>| Page 2</a:t>
            </a:r>
          </a:p>
        </p:txBody>
      </p:sp>
      <p:sp>
        <p:nvSpPr>
          <p:cNvPr id="2" name="TextBox 1">
            <a:extLst>
              <a:ext uri="{FF2B5EF4-FFF2-40B4-BE49-F238E27FC236}">
                <a16:creationId xmlns:a16="http://schemas.microsoft.com/office/drawing/2014/main" id="{23359EC9-D8D4-45E7-B56F-9907D224475C}"/>
              </a:ext>
            </a:extLst>
          </p:cNvPr>
          <p:cNvSpPr txBox="1"/>
          <p:nvPr/>
        </p:nvSpPr>
        <p:spPr>
          <a:xfrm>
            <a:off x="3795206" y="1162206"/>
            <a:ext cx="5643256" cy="830997"/>
          </a:xfrm>
          <a:prstGeom prst="rect">
            <a:avLst/>
          </a:prstGeom>
          <a:noFill/>
        </p:spPr>
        <p:txBody>
          <a:bodyPr wrap="square" rtlCol="0">
            <a:spAutoFit/>
          </a:bodyPr>
          <a:lstStyle/>
          <a:p>
            <a:r>
              <a:rPr lang="en-NZ" sz="4800" b="1" dirty="0"/>
              <a:t>A Quick Refresher </a:t>
            </a:r>
          </a:p>
        </p:txBody>
      </p:sp>
      <p:pic>
        <p:nvPicPr>
          <p:cNvPr id="3" name="Picture 2">
            <a:extLst>
              <a:ext uri="{FF2B5EF4-FFF2-40B4-BE49-F238E27FC236}">
                <a16:creationId xmlns:a16="http://schemas.microsoft.com/office/drawing/2014/main" id="{803566E0-CF3E-41F8-A4F7-F27A2604E1EA}"/>
              </a:ext>
            </a:extLst>
          </p:cNvPr>
          <p:cNvPicPr>
            <a:picLocks noChangeAspect="1"/>
          </p:cNvPicPr>
          <p:nvPr/>
        </p:nvPicPr>
        <p:blipFill>
          <a:blip r:embed="rId3"/>
          <a:stretch>
            <a:fillRect/>
          </a:stretch>
        </p:blipFill>
        <p:spPr>
          <a:xfrm>
            <a:off x="5767936" y="4637996"/>
            <a:ext cx="6194073" cy="1981372"/>
          </a:xfrm>
          <a:prstGeom prst="rect">
            <a:avLst/>
          </a:prstGeom>
        </p:spPr>
      </p:pic>
    </p:spTree>
    <p:extLst>
      <p:ext uri="{BB962C8B-B14F-4D97-AF65-F5344CB8AC3E}">
        <p14:creationId xmlns:p14="http://schemas.microsoft.com/office/powerpoint/2010/main" val="347086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51884" y="3063874"/>
            <a:ext cx="2047750" cy="365126"/>
          </a:xfrm>
        </p:spPr>
        <p:txBody>
          <a:bodyPr>
            <a:normAutofit/>
          </a:bodyPr>
          <a:lstStyle/>
          <a:p>
            <a:r>
              <a:rPr lang="en-NZ" sz="2000" dirty="0"/>
              <a:t>Scenario 1</a:t>
            </a:r>
          </a:p>
        </p:txBody>
      </p:sp>
      <p:sp>
        <p:nvSpPr>
          <p:cNvPr id="3" name="Text Placeholder 2"/>
          <p:cNvSpPr>
            <a:spLocks noGrp="1"/>
          </p:cNvSpPr>
          <p:nvPr>
            <p:ph type="body" sz="quarter" idx="16"/>
          </p:nvPr>
        </p:nvSpPr>
        <p:spPr>
          <a:xfrm>
            <a:off x="3021721" y="1277691"/>
            <a:ext cx="3563637" cy="4236103"/>
          </a:xfrm>
        </p:spPr>
        <p:txBody>
          <a:bodyPr>
            <a:noAutofit/>
          </a:bodyPr>
          <a:lstStyle/>
          <a:p>
            <a:r>
              <a:rPr lang="en-NZ" dirty="0">
                <a:solidFill>
                  <a:schemeClr val="tx1"/>
                </a:solidFill>
                <a:latin typeface="+mn-lt"/>
              </a:rPr>
              <a:t>Your firm acts for Client A. Client A licences its patent to Client B, who is also a client of your firm. Client B has a commercial product based on the patented technology about to go to market, and asks you to do an FTO search.</a:t>
            </a:r>
          </a:p>
          <a:p>
            <a:pPr marL="285750" indent="-285750">
              <a:buFont typeface="Arial" panose="020B0604020202020204" pitchFamily="34" charset="0"/>
              <a:buChar char="•"/>
            </a:pPr>
            <a:r>
              <a:rPr lang="en-NZ" dirty="0">
                <a:solidFill>
                  <a:schemeClr val="tx1"/>
                </a:solidFill>
                <a:latin typeface="+mn-lt"/>
              </a:rPr>
              <a:t>Can you act for Client B in this matter?</a:t>
            </a:r>
          </a:p>
          <a:p>
            <a:pPr marL="285750" indent="-285750">
              <a:buFont typeface="Arial" panose="020B0604020202020204" pitchFamily="34" charset="0"/>
              <a:buChar char="•"/>
            </a:pPr>
            <a:r>
              <a:rPr lang="en-NZ" dirty="0">
                <a:solidFill>
                  <a:schemeClr val="tx1"/>
                </a:solidFill>
                <a:latin typeface="+mn-lt"/>
              </a:rPr>
              <a:t>If yes, what should you do to minimise the risk of conflict arising?</a:t>
            </a:r>
          </a:p>
        </p:txBody>
      </p:sp>
      <p:sp>
        <p:nvSpPr>
          <p:cNvPr id="5" name="Text Placeholder 4"/>
          <p:cNvSpPr>
            <a:spLocks noGrp="1"/>
          </p:cNvSpPr>
          <p:nvPr>
            <p:ph type="body" sz="quarter" idx="17"/>
          </p:nvPr>
        </p:nvSpPr>
        <p:spPr>
          <a:xfrm>
            <a:off x="7038363" y="1015405"/>
            <a:ext cx="4511805" cy="4827190"/>
          </a:xfrm>
        </p:spPr>
        <p:txBody>
          <a:bodyPr>
            <a:noAutofit/>
          </a:bodyPr>
          <a:lstStyle/>
          <a:p>
            <a:r>
              <a:rPr lang="en-NZ" sz="1400" dirty="0">
                <a:latin typeface="+mn-lt"/>
              </a:rPr>
              <a:t>RCCC 6.1</a:t>
            </a:r>
          </a:p>
          <a:p>
            <a:r>
              <a:rPr lang="en-US" sz="1400" b="0" dirty="0">
                <a:latin typeface="+mn-lt"/>
              </a:rPr>
              <a:t>A lawyer must not act for more than 1 client on a matter in any circumstances where there is a more than negligible risk that the lawyer may be unable to discharge the obligations owed to 1 or more of the clients.</a:t>
            </a:r>
          </a:p>
          <a:p>
            <a:r>
              <a:rPr lang="en-US" sz="1400" b="0" dirty="0">
                <a:latin typeface="+mn-lt"/>
              </a:rPr>
              <a:t>6.1.1 Subject to the above, a lawyer may act for more than 1 party in respect of the same transaction or matter where the prior informed consent of all parties concerned is obtained.</a:t>
            </a:r>
          </a:p>
          <a:p>
            <a:r>
              <a:rPr lang="en-US" sz="1400" b="0" dirty="0">
                <a:latin typeface="+mn-lt"/>
              </a:rPr>
              <a:t>6.1.2 Despite rule 6.1.1, if a lawyer is acting for more than 1 client in respect of a matter and it becomes apparent that the lawyer will no longer be able to discharge the obligations owed to all of the clients for whom the lawyer acts, the lawyer must immediately inform each of the clients of this fact and terminate the retainers with all of the clients.</a:t>
            </a:r>
          </a:p>
          <a:p>
            <a:endParaRPr lang="en-NZ" sz="1400" b="0" dirty="0">
              <a:latin typeface="+mn-lt"/>
            </a:endParaRPr>
          </a:p>
        </p:txBody>
      </p:sp>
      <p:pic>
        <p:nvPicPr>
          <p:cNvPr id="6" name="Picture 5">
            <a:extLst>
              <a:ext uri="{FF2B5EF4-FFF2-40B4-BE49-F238E27FC236}">
                <a16:creationId xmlns:a16="http://schemas.microsoft.com/office/drawing/2014/main" id="{812DD455-E7FA-48FE-A738-01CF5892A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0749BCDD-72DC-4B2D-986E-EE53056C4E36}"/>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r>
              <a:rPr lang="en-US" dirty="0">
                <a:latin typeface="Segoe UI Light" panose="020B0502040204020203" pitchFamily="34" charset="0"/>
                <a:ea typeface="Gotham Light" charset="0"/>
                <a:cs typeface="Gotham Light" charset="0"/>
              </a:rPr>
              <a:t>3</a:t>
            </a:r>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Tree>
    <p:extLst>
      <p:ext uri="{BB962C8B-B14F-4D97-AF65-F5344CB8AC3E}">
        <p14:creationId xmlns:p14="http://schemas.microsoft.com/office/powerpoint/2010/main" val="21803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51884" y="3063874"/>
            <a:ext cx="2047750" cy="365126"/>
          </a:xfrm>
        </p:spPr>
        <p:txBody>
          <a:bodyPr>
            <a:normAutofit/>
          </a:bodyPr>
          <a:lstStyle/>
          <a:p>
            <a:r>
              <a:rPr lang="en-NZ" sz="2000" dirty="0"/>
              <a:t>Scenario 1</a:t>
            </a:r>
          </a:p>
        </p:txBody>
      </p:sp>
      <p:sp>
        <p:nvSpPr>
          <p:cNvPr id="3" name="Text Placeholder 2"/>
          <p:cNvSpPr>
            <a:spLocks noGrp="1"/>
          </p:cNvSpPr>
          <p:nvPr>
            <p:ph type="body" sz="quarter" idx="16"/>
          </p:nvPr>
        </p:nvSpPr>
        <p:spPr>
          <a:xfrm>
            <a:off x="3021721" y="1277691"/>
            <a:ext cx="3563637" cy="4236103"/>
          </a:xfrm>
        </p:spPr>
        <p:txBody>
          <a:bodyPr>
            <a:noAutofit/>
          </a:bodyPr>
          <a:lstStyle/>
          <a:p>
            <a:r>
              <a:rPr lang="en-NZ" dirty="0">
                <a:solidFill>
                  <a:schemeClr val="tx1"/>
                </a:solidFill>
                <a:latin typeface="+mn-lt"/>
              </a:rPr>
              <a:t>Your firm acts for Client A. Client A licences its patent to Client B, who is also a client of your firm. Client B has a commercial product based on the patented technology about to go to market, and asks you to do an FTO search.</a:t>
            </a:r>
          </a:p>
          <a:p>
            <a:pPr marL="285750" indent="-285750">
              <a:buFont typeface="Arial" panose="020B0604020202020204" pitchFamily="34" charset="0"/>
              <a:buChar char="•"/>
            </a:pPr>
            <a:r>
              <a:rPr lang="en-NZ" dirty="0">
                <a:solidFill>
                  <a:schemeClr val="tx1"/>
                </a:solidFill>
                <a:latin typeface="+mn-lt"/>
              </a:rPr>
              <a:t>Can you act for Client B in this matter?</a:t>
            </a:r>
          </a:p>
          <a:p>
            <a:pPr marL="285750" indent="-285750">
              <a:buFont typeface="Arial" panose="020B0604020202020204" pitchFamily="34" charset="0"/>
              <a:buChar char="•"/>
            </a:pPr>
            <a:r>
              <a:rPr lang="en-NZ" dirty="0">
                <a:solidFill>
                  <a:schemeClr val="tx1"/>
                </a:solidFill>
                <a:latin typeface="+mn-lt"/>
              </a:rPr>
              <a:t>If yes, what should you do to minimise the risk of conflict arising?</a:t>
            </a:r>
          </a:p>
        </p:txBody>
      </p:sp>
      <p:sp>
        <p:nvSpPr>
          <p:cNvPr id="5" name="Text Placeholder 4"/>
          <p:cNvSpPr>
            <a:spLocks noGrp="1"/>
          </p:cNvSpPr>
          <p:nvPr>
            <p:ph type="body" sz="quarter" idx="17"/>
          </p:nvPr>
        </p:nvSpPr>
        <p:spPr>
          <a:xfrm>
            <a:off x="7038363" y="1015405"/>
            <a:ext cx="4511805" cy="4827190"/>
          </a:xfrm>
        </p:spPr>
        <p:txBody>
          <a:bodyPr>
            <a:noAutofit/>
          </a:bodyPr>
          <a:lstStyle/>
          <a:p>
            <a:r>
              <a:rPr lang="en-US" sz="1400" dirty="0">
                <a:latin typeface="+mn-lt"/>
              </a:rPr>
              <a:t>COC 20 Conflicts </a:t>
            </a:r>
          </a:p>
          <a:p>
            <a:pPr marL="342900" indent="-342900">
              <a:buAutoNum type="arabicParenBoth"/>
            </a:pPr>
            <a:r>
              <a:rPr lang="en-US" sz="1400" b="0" dirty="0">
                <a:latin typeface="+mn-lt"/>
              </a:rPr>
              <a:t>A registered attorney must avoid creation of a situation giving rise to an actual conflict or the reasonable possibility of a conflict: (a) between the registered attorney’s interests and the interests of a current client; and (b) </a:t>
            </a:r>
            <a:r>
              <a:rPr lang="en-US" sz="1400" dirty="0">
                <a:latin typeface="+mn-lt"/>
              </a:rPr>
              <a:t>between the interests of one current client over the interests of another current client. </a:t>
            </a:r>
          </a:p>
          <a:p>
            <a:pPr marL="342900" indent="-342900">
              <a:buAutoNum type="arabicParenBoth"/>
            </a:pPr>
            <a:r>
              <a:rPr lang="en-US" sz="1400" b="0" dirty="0">
                <a:latin typeface="+mn-lt"/>
              </a:rPr>
              <a:t>Upon becoming aware of a situation giving rise to an actual conflict or the reasonable possibility of a conflict of the types described in subsection (1), a registered attorney must take steps, as soon as practicable, to resolve the actual conflict or the reasonable possibility of a conflict</a:t>
            </a:r>
            <a:endParaRPr lang="en-NZ" sz="1400" b="0" dirty="0">
              <a:latin typeface="+mn-lt"/>
            </a:endParaRPr>
          </a:p>
        </p:txBody>
      </p:sp>
      <p:pic>
        <p:nvPicPr>
          <p:cNvPr id="6" name="Picture 5">
            <a:extLst>
              <a:ext uri="{FF2B5EF4-FFF2-40B4-BE49-F238E27FC236}">
                <a16:creationId xmlns:a16="http://schemas.microsoft.com/office/drawing/2014/main" id="{812DD455-E7FA-48FE-A738-01CF5892A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0749BCDD-72DC-4B2D-986E-EE53056C4E36}"/>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4</a:t>
            </a:r>
          </a:p>
        </p:txBody>
      </p:sp>
    </p:spTree>
    <p:extLst>
      <p:ext uri="{BB962C8B-B14F-4D97-AF65-F5344CB8AC3E}">
        <p14:creationId xmlns:p14="http://schemas.microsoft.com/office/powerpoint/2010/main" val="231794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CC08DD-D51C-4D35-A1F1-3C3556D7F953}"/>
              </a:ext>
            </a:extLst>
          </p:cNvPr>
          <p:cNvSpPr>
            <a:spLocks noGrp="1"/>
          </p:cNvSpPr>
          <p:nvPr>
            <p:ph type="body" sz="quarter" idx="17"/>
          </p:nvPr>
        </p:nvSpPr>
        <p:spPr>
          <a:xfrm>
            <a:off x="7038000" y="1015200"/>
            <a:ext cx="4510800" cy="4827600"/>
          </a:xfrm>
        </p:spPr>
        <p:txBody>
          <a:bodyPr>
            <a:noAutofit/>
          </a:bodyPr>
          <a:lstStyle/>
          <a:p>
            <a:r>
              <a:rPr lang="en-NZ" sz="1400" dirty="0">
                <a:latin typeface="+mn-lt"/>
              </a:rPr>
              <a:t>RCCC 7</a:t>
            </a:r>
          </a:p>
          <a:p>
            <a:r>
              <a:rPr lang="en-US" sz="1400" b="0" dirty="0">
                <a:latin typeface="+mn-lt"/>
              </a:rPr>
              <a:t>A lawyer must promptly disclose to a client all information that the lawyer has or acquires that is relevant to the matter in respect of which the lawyer is engaged by the client</a:t>
            </a:r>
          </a:p>
          <a:p>
            <a:r>
              <a:rPr lang="en-US" sz="1400" dirty="0" err="1">
                <a:latin typeface="+mn-lt"/>
              </a:rPr>
              <a:t>LCA</a:t>
            </a:r>
            <a:r>
              <a:rPr lang="en-US" sz="1400" dirty="0">
                <a:latin typeface="+mn-lt"/>
              </a:rPr>
              <a:t> s4, </a:t>
            </a:r>
            <a:r>
              <a:rPr lang="en-US" sz="1400" dirty="0" err="1">
                <a:latin typeface="+mn-lt"/>
              </a:rPr>
              <a:t>RCCC</a:t>
            </a:r>
            <a:r>
              <a:rPr lang="en-US" sz="1400" dirty="0">
                <a:latin typeface="+mn-lt"/>
              </a:rPr>
              <a:t> 2</a:t>
            </a:r>
          </a:p>
          <a:p>
            <a:pPr fontAlgn="base"/>
            <a:r>
              <a:rPr lang="en-US" sz="1400" b="0" dirty="0">
                <a:latin typeface="+mn-lt"/>
              </a:rPr>
              <a:t>Every lawyer who provides regulated services must, in the course of his or her practice, comply with the following fundamental obligations:</a:t>
            </a:r>
          </a:p>
          <a:p>
            <a:pPr marL="342900" indent="-342900" fontAlgn="base">
              <a:buAutoNum type="alphaLcParenBoth"/>
            </a:pPr>
            <a:r>
              <a:rPr lang="en-US" sz="1400" b="0" dirty="0">
                <a:latin typeface="+mn-lt"/>
              </a:rPr>
              <a:t>the obligation to uphold the rule of law and to facilitate the administration of justice in New Zealand</a:t>
            </a:r>
            <a:endParaRPr lang="en-NZ" sz="1400" dirty="0">
              <a:latin typeface="+mn-lt"/>
            </a:endParaRPr>
          </a:p>
        </p:txBody>
      </p:sp>
      <p:pic>
        <p:nvPicPr>
          <p:cNvPr id="6" name="Picture 5">
            <a:extLst>
              <a:ext uri="{FF2B5EF4-FFF2-40B4-BE49-F238E27FC236}">
                <a16:creationId xmlns:a16="http://schemas.microsoft.com/office/drawing/2014/main" id="{9306624A-B2AB-4CE5-9058-56165A0AD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11" name="Text Placeholder 2">
            <a:extLst>
              <a:ext uri="{FF2B5EF4-FFF2-40B4-BE49-F238E27FC236}">
                <a16:creationId xmlns:a16="http://schemas.microsoft.com/office/drawing/2014/main" id="{A7AEE0C5-D524-479D-BBBA-0D021067A090}"/>
              </a:ext>
            </a:extLst>
          </p:cNvPr>
          <p:cNvSpPr txBox="1">
            <a:spLocks/>
          </p:cNvSpPr>
          <p:nvPr/>
        </p:nvSpPr>
        <p:spPr>
          <a:xfrm>
            <a:off x="3238064" y="1515004"/>
            <a:ext cx="3873936" cy="37512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p:txBody>
      </p:sp>
      <p:sp>
        <p:nvSpPr>
          <p:cNvPr id="12" name="Text Placeholder 2">
            <a:extLst>
              <a:ext uri="{FF2B5EF4-FFF2-40B4-BE49-F238E27FC236}">
                <a16:creationId xmlns:a16="http://schemas.microsoft.com/office/drawing/2014/main" id="{491BA779-33BA-4DB5-8E35-2494F03C2179}"/>
              </a:ext>
            </a:extLst>
          </p:cNvPr>
          <p:cNvSpPr txBox="1">
            <a:spLocks/>
          </p:cNvSpPr>
          <p:nvPr/>
        </p:nvSpPr>
        <p:spPr>
          <a:xfrm>
            <a:off x="3020400" y="957796"/>
            <a:ext cx="3564000" cy="5510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00"/>
              </a:lnSpc>
              <a:spcBef>
                <a:spcPts val="0"/>
              </a:spcBef>
              <a:buNone/>
            </a:pPr>
            <a:r>
              <a:rPr lang="en-US" sz="1600" b="1" dirty="0"/>
              <a:t>You receive an unsolicited enquiry from a business that has been using ESPRIT FINANCE for four years and wants to register the mark. They have conducted a trade mark search and have discovered that there is a trade mark registration for ESPRIT in relation to financial services and the mark does not appear to be in use. They have sought your advice, and specifically mentioned revocation.</a:t>
            </a:r>
          </a:p>
          <a:p>
            <a:pPr marL="0" indent="0">
              <a:lnSpc>
                <a:spcPts val="1900"/>
              </a:lnSpc>
              <a:spcBef>
                <a:spcPts val="0"/>
              </a:spcBef>
              <a:buNone/>
            </a:pPr>
            <a:endParaRPr lang="en-US" sz="1600" b="1" dirty="0"/>
          </a:p>
          <a:p>
            <a:pPr marL="0" indent="0">
              <a:lnSpc>
                <a:spcPts val="1900"/>
              </a:lnSpc>
              <a:spcBef>
                <a:spcPts val="0"/>
              </a:spcBef>
              <a:buNone/>
            </a:pPr>
            <a:r>
              <a:rPr lang="en-US" sz="1600" b="1" dirty="0"/>
              <a:t>You act for the owner of the ESPRIT mark mentioned in the email. Can you:</a:t>
            </a:r>
          </a:p>
          <a:p>
            <a:pPr marL="0" indent="0">
              <a:lnSpc>
                <a:spcPts val="1900"/>
              </a:lnSpc>
              <a:spcBef>
                <a:spcPts val="0"/>
              </a:spcBef>
              <a:buNone/>
            </a:pPr>
            <a:endParaRPr lang="en-US" sz="1600" b="1" dirty="0"/>
          </a:p>
          <a:p>
            <a:pPr marL="342900" indent="-342900">
              <a:lnSpc>
                <a:spcPts val="1900"/>
              </a:lnSpc>
              <a:spcBef>
                <a:spcPts val="0"/>
              </a:spcBef>
              <a:buAutoNum type="arabicParenBoth"/>
            </a:pPr>
            <a:r>
              <a:rPr lang="en-US" sz="1600" b="1" dirty="0"/>
              <a:t>Contact the owner of the ESPRIT mark to tell them their registration is under threat and that they should take immediate action (e.g. file a new application); and/or</a:t>
            </a:r>
          </a:p>
          <a:p>
            <a:pPr marL="0" indent="0">
              <a:lnSpc>
                <a:spcPts val="1900"/>
              </a:lnSpc>
              <a:spcBef>
                <a:spcPts val="0"/>
              </a:spcBef>
              <a:buNone/>
            </a:pPr>
            <a:endParaRPr lang="en-US" sz="1600" b="1" dirty="0"/>
          </a:p>
          <a:p>
            <a:pPr marL="0" indent="0">
              <a:lnSpc>
                <a:spcPts val="1900"/>
              </a:lnSpc>
              <a:spcBef>
                <a:spcPts val="0"/>
              </a:spcBef>
              <a:buNone/>
            </a:pPr>
            <a:r>
              <a:rPr lang="en-US" sz="1600" b="1" dirty="0"/>
              <a:t>(2)  Disclose the email enquiry itself?</a:t>
            </a:r>
          </a:p>
          <a:p>
            <a:endParaRPr lang="en-US" sz="700" dirty="0"/>
          </a:p>
        </p:txBody>
      </p:sp>
      <p:pic>
        <p:nvPicPr>
          <p:cNvPr id="8" name="Picture 7">
            <a:extLst>
              <a:ext uri="{FF2B5EF4-FFF2-40B4-BE49-F238E27FC236}">
                <a16:creationId xmlns:a16="http://schemas.microsoft.com/office/drawing/2014/main" id="{7B0F9ADF-0263-40F0-962C-8CB7DA9D5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9" name="Slide Number Placeholder 3">
            <a:extLst>
              <a:ext uri="{FF2B5EF4-FFF2-40B4-BE49-F238E27FC236}">
                <a16:creationId xmlns:a16="http://schemas.microsoft.com/office/drawing/2014/main" id="{A7DE1BC4-AB33-4DB5-A332-2734BF8F3175}"/>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5</a:t>
            </a:r>
          </a:p>
        </p:txBody>
      </p:sp>
      <p:pic>
        <p:nvPicPr>
          <p:cNvPr id="3" name="Picture 2">
            <a:extLst>
              <a:ext uri="{FF2B5EF4-FFF2-40B4-BE49-F238E27FC236}">
                <a16:creationId xmlns:a16="http://schemas.microsoft.com/office/drawing/2014/main" id="{0A8DCBA9-B6CD-4D1A-A6F9-9EE3588F0E61}"/>
              </a:ext>
            </a:extLst>
          </p:cNvPr>
          <p:cNvPicPr>
            <a:picLocks noChangeAspect="1"/>
          </p:cNvPicPr>
          <p:nvPr/>
        </p:nvPicPr>
        <p:blipFill>
          <a:blip r:embed="rId3"/>
          <a:stretch>
            <a:fillRect/>
          </a:stretch>
        </p:blipFill>
        <p:spPr>
          <a:xfrm>
            <a:off x="9799745" y="4528657"/>
            <a:ext cx="1999653" cy="2098646"/>
          </a:xfrm>
          <a:prstGeom prst="rect">
            <a:avLst/>
          </a:prstGeom>
        </p:spPr>
      </p:pic>
      <p:sp>
        <p:nvSpPr>
          <p:cNvPr id="15" name="Text Placeholder 1">
            <a:extLst>
              <a:ext uri="{FF2B5EF4-FFF2-40B4-BE49-F238E27FC236}">
                <a16:creationId xmlns:a16="http://schemas.microsoft.com/office/drawing/2014/main" id="{7F418424-B7FD-45D7-97EB-F4808E4BA368}"/>
              </a:ext>
            </a:extLst>
          </p:cNvPr>
          <p:cNvSpPr>
            <a:spLocks noGrp="1"/>
          </p:cNvSpPr>
          <p:nvPr>
            <p:ph type="body" sz="quarter" idx="15"/>
          </p:nvPr>
        </p:nvSpPr>
        <p:spPr>
          <a:xfrm>
            <a:off x="251884" y="3063874"/>
            <a:ext cx="2047750" cy="365126"/>
          </a:xfrm>
        </p:spPr>
        <p:txBody>
          <a:bodyPr>
            <a:normAutofit/>
          </a:bodyPr>
          <a:lstStyle/>
          <a:p>
            <a:r>
              <a:rPr lang="en-NZ" sz="2000" dirty="0"/>
              <a:t>Scenario 2</a:t>
            </a:r>
          </a:p>
        </p:txBody>
      </p:sp>
    </p:spTree>
    <p:extLst>
      <p:ext uri="{BB962C8B-B14F-4D97-AF65-F5344CB8AC3E}">
        <p14:creationId xmlns:p14="http://schemas.microsoft.com/office/powerpoint/2010/main" val="20667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C63E13-E9A2-4202-B0A4-EA55B5771DA1}"/>
              </a:ext>
            </a:extLst>
          </p:cNvPr>
          <p:cNvSpPr>
            <a:spLocks noGrp="1"/>
          </p:cNvSpPr>
          <p:nvPr>
            <p:ph type="body" sz="quarter" idx="16"/>
          </p:nvPr>
        </p:nvSpPr>
        <p:spPr>
          <a:xfrm>
            <a:off x="3020400" y="1278000"/>
            <a:ext cx="3564000" cy="4237200"/>
          </a:xfrm>
        </p:spPr>
        <p:txBody>
          <a:bodyPr>
            <a:noAutofit/>
          </a:bodyPr>
          <a:lstStyle/>
          <a:p>
            <a:r>
              <a:rPr lang="en-NZ" dirty="0">
                <a:solidFill>
                  <a:schemeClr val="tx1"/>
                </a:solidFill>
                <a:latin typeface="+mn-lt"/>
              </a:rPr>
              <a:t>You receive an unsolicited enquiry from a business that has been using ESPRIT FINANCE for four years and wants to register the mark. They have conducted a trade mark search and have discovered that there is a trade mark registration for ESPRIT in relation to financial services and the mark does not appear to be in use. They have sought your advice, and specifically mentioned revocation. You act for the owner of the ESPRIT mark.</a:t>
            </a:r>
            <a:endParaRPr lang="en-US" dirty="0">
              <a:solidFill>
                <a:schemeClr val="tx1"/>
              </a:solidFill>
              <a:latin typeface="+mn-lt"/>
            </a:endParaRPr>
          </a:p>
        </p:txBody>
      </p:sp>
      <p:sp>
        <p:nvSpPr>
          <p:cNvPr id="4" name="Slide Number Placeholder 3">
            <a:extLst>
              <a:ext uri="{FF2B5EF4-FFF2-40B4-BE49-F238E27FC236}">
                <a16:creationId xmlns:a16="http://schemas.microsoft.com/office/drawing/2014/main" id="{EF5956A7-2A40-45DE-987D-DEBE025243CC}"/>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
        <p:nvSpPr>
          <p:cNvPr id="5" name="Text Placeholder 4">
            <a:extLst>
              <a:ext uri="{FF2B5EF4-FFF2-40B4-BE49-F238E27FC236}">
                <a16:creationId xmlns:a16="http://schemas.microsoft.com/office/drawing/2014/main" id="{03CC08DD-D51C-4D35-A1F1-3C3556D7F953}"/>
              </a:ext>
            </a:extLst>
          </p:cNvPr>
          <p:cNvSpPr>
            <a:spLocks noGrp="1"/>
          </p:cNvSpPr>
          <p:nvPr>
            <p:ph type="body" sz="quarter" idx="17"/>
          </p:nvPr>
        </p:nvSpPr>
        <p:spPr>
          <a:xfrm>
            <a:off x="7038000" y="1015200"/>
            <a:ext cx="4510800" cy="4827600"/>
          </a:xfrm>
        </p:spPr>
        <p:txBody>
          <a:bodyPr>
            <a:noAutofit/>
          </a:bodyPr>
          <a:lstStyle/>
          <a:p>
            <a:pPr>
              <a:lnSpc>
                <a:spcPts val="1600"/>
              </a:lnSpc>
              <a:spcAft>
                <a:spcPts val="600"/>
              </a:spcAft>
            </a:pPr>
            <a:r>
              <a:rPr lang="en-US" sz="1400" dirty="0">
                <a:latin typeface="+mn-lt"/>
              </a:rPr>
              <a:t>COC 13 Integrity</a:t>
            </a:r>
          </a:p>
          <a:p>
            <a:pPr>
              <a:lnSpc>
                <a:spcPts val="1600"/>
              </a:lnSpc>
              <a:spcAft>
                <a:spcPts val="600"/>
              </a:spcAft>
            </a:pPr>
            <a:r>
              <a:rPr lang="en-NZ" sz="1400" b="0" dirty="0">
                <a:latin typeface="+mn-lt"/>
              </a:rPr>
              <a:t>(1)    A registered attorney must not act as a patent attorney or a trade marks attorney in a way that is fraudulent, deceitful or knowingly misleading.</a:t>
            </a:r>
            <a:endParaRPr lang="en-US" sz="1400" dirty="0">
              <a:latin typeface="+mn-lt"/>
            </a:endParaRPr>
          </a:p>
          <a:p>
            <a:pPr>
              <a:lnSpc>
                <a:spcPts val="1600"/>
              </a:lnSpc>
              <a:spcAft>
                <a:spcPts val="600"/>
              </a:spcAft>
            </a:pPr>
            <a:r>
              <a:rPr lang="en-US" sz="1400" b="0" dirty="0">
                <a:latin typeface="+mn-lt"/>
              </a:rPr>
              <a:t>(2)   A registered attorney must maintain standards of professional practice as a patent attorney or a trade marks attorney that are courteous, ethical and well-informed.</a:t>
            </a:r>
          </a:p>
          <a:p>
            <a:pPr>
              <a:lnSpc>
                <a:spcPts val="1600"/>
              </a:lnSpc>
              <a:spcAft>
                <a:spcPts val="600"/>
              </a:spcAft>
            </a:pPr>
            <a:r>
              <a:rPr lang="en-US" sz="1400" dirty="0">
                <a:latin typeface="+mn-lt"/>
              </a:rPr>
              <a:t>COC 11 Core Obligations</a:t>
            </a:r>
          </a:p>
          <a:p>
            <a:pPr>
              <a:lnSpc>
                <a:spcPts val="1600"/>
              </a:lnSpc>
              <a:spcAft>
                <a:spcPts val="600"/>
              </a:spcAft>
            </a:pPr>
            <a:r>
              <a:rPr lang="en-NZ" sz="1400" b="0" dirty="0">
                <a:latin typeface="+mn-lt"/>
              </a:rPr>
              <a:t>(1)     A registered attorney must act as a patent attorney or a trade marks attorney:</a:t>
            </a:r>
            <a:endParaRPr lang="en-US" sz="1400" b="0" dirty="0">
              <a:latin typeface="+mn-lt"/>
            </a:endParaRPr>
          </a:p>
          <a:p>
            <a:pPr>
              <a:lnSpc>
                <a:spcPts val="1600"/>
              </a:lnSpc>
              <a:spcAft>
                <a:spcPts val="600"/>
              </a:spcAft>
            </a:pPr>
            <a:r>
              <a:rPr lang="en-NZ" sz="1400" b="0" dirty="0">
                <a:latin typeface="+mn-lt"/>
              </a:rPr>
              <a:t>          (a)     in accordance with the law; and</a:t>
            </a:r>
            <a:endParaRPr lang="en-US" sz="1400" b="0" dirty="0">
              <a:latin typeface="+mn-lt"/>
            </a:endParaRPr>
          </a:p>
          <a:p>
            <a:pPr>
              <a:lnSpc>
                <a:spcPts val="1600"/>
              </a:lnSpc>
              <a:spcAft>
                <a:spcPts val="600"/>
              </a:spcAft>
            </a:pPr>
            <a:r>
              <a:rPr lang="en-NZ" sz="1400" b="0" dirty="0">
                <a:latin typeface="+mn-lt"/>
              </a:rPr>
              <a:t>          (b)    in the best interests of the registered attorney’s clients; and</a:t>
            </a:r>
            <a:endParaRPr lang="en-US" sz="1400" b="0" dirty="0">
              <a:latin typeface="+mn-lt"/>
            </a:endParaRPr>
          </a:p>
          <a:p>
            <a:pPr>
              <a:lnSpc>
                <a:spcPts val="1600"/>
              </a:lnSpc>
              <a:spcAft>
                <a:spcPts val="600"/>
              </a:spcAft>
            </a:pPr>
            <a:r>
              <a:rPr lang="en-NZ" sz="1400" b="0" dirty="0">
                <a:latin typeface="+mn-lt"/>
              </a:rPr>
              <a:t>          (c)     in the public interest; and</a:t>
            </a:r>
            <a:endParaRPr lang="en-US" sz="1400" b="0" dirty="0">
              <a:latin typeface="+mn-lt"/>
            </a:endParaRPr>
          </a:p>
          <a:p>
            <a:pPr>
              <a:lnSpc>
                <a:spcPts val="1600"/>
              </a:lnSpc>
              <a:spcAft>
                <a:spcPts val="600"/>
              </a:spcAft>
            </a:pPr>
            <a:r>
              <a:rPr lang="en-NZ" sz="1400" b="0" dirty="0">
                <a:latin typeface="+mn-lt"/>
              </a:rPr>
              <a:t>          (d)    in the interests of the registered attorney’s profession as a whole.</a:t>
            </a:r>
            <a:endParaRPr lang="en-US" sz="1400" b="0" dirty="0">
              <a:latin typeface="+mn-lt"/>
            </a:endParaRPr>
          </a:p>
          <a:p>
            <a:pPr>
              <a:lnSpc>
                <a:spcPts val="1600"/>
              </a:lnSpc>
              <a:spcAft>
                <a:spcPts val="600"/>
              </a:spcAft>
            </a:pPr>
            <a:endParaRPr lang="en-US" sz="1400" b="0" dirty="0">
              <a:latin typeface="+mn-lt"/>
            </a:endParaRPr>
          </a:p>
        </p:txBody>
      </p:sp>
      <p:pic>
        <p:nvPicPr>
          <p:cNvPr id="6" name="Picture 5">
            <a:extLst>
              <a:ext uri="{FF2B5EF4-FFF2-40B4-BE49-F238E27FC236}">
                <a16:creationId xmlns:a16="http://schemas.microsoft.com/office/drawing/2014/main" id="{480C0795-35E4-464F-9873-D5564EAD9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9" name="Text Placeholder 1">
            <a:extLst>
              <a:ext uri="{FF2B5EF4-FFF2-40B4-BE49-F238E27FC236}">
                <a16:creationId xmlns:a16="http://schemas.microsoft.com/office/drawing/2014/main" id="{BA49CD92-3A00-41BF-A816-FEB45C3F2E66}"/>
              </a:ext>
            </a:extLst>
          </p:cNvPr>
          <p:cNvSpPr>
            <a:spLocks noGrp="1"/>
          </p:cNvSpPr>
          <p:nvPr>
            <p:ph type="body" sz="quarter" idx="15"/>
          </p:nvPr>
        </p:nvSpPr>
        <p:spPr>
          <a:xfrm>
            <a:off x="251884" y="3063874"/>
            <a:ext cx="2047750" cy="365126"/>
          </a:xfrm>
        </p:spPr>
        <p:txBody>
          <a:bodyPr>
            <a:normAutofit/>
          </a:bodyPr>
          <a:lstStyle/>
          <a:p>
            <a:r>
              <a:rPr lang="en-NZ" sz="2000" dirty="0"/>
              <a:t>Scenario 2</a:t>
            </a:r>
          </a:p>
        </p:txBody>
      </p:sp>
    </p:spTree>
    <p:extLst>
      <p:ext uri="{BB962C8B-B14F-4D97-AF65-F5344CB8AC3E}">
        <p14:creationId xmlns:p14="http://schemas.microsoft.com/office/powerpoint/2010/main" val="134160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C63E13-E9A2-4202-B0A4-EA55B5771DA1}"/>
              </a:ext>
            </a:extLst>
          </p:cNvPr>
          <p:cNvSpPr>
            <a:spLocks noGrp="1"/>
          </p:cNvSpPr>
          <p:nvPr>
            <p:ph type="body" sz="quarter" idx="16"/>
          </p:nvPr>
        </p:nvSpPr>
        <p:spPr>
          <a:xfrm>
            <a:off x="3020400" y="1278000"/>
            <a:ext cx="3564000" cy="4237200"/>
          </a:xfrm>
        </p:spPr>
        <p:txBody>
          <a:bodyPr/>
          <a:lstStyle/>
          <a:p>
            <a:r>
              <a:rPr lang="en-NZ" dirty="0">
                <a:solidFill>
                  <a:schemeClr val="tx1"/>
                </a:solidFill>
                <a:latin typeface="+mn-lt"/>
              </a:rPr>
              <a:t>You receive an unsolicited enquiry from a business that has been using ESPRIT FINANCE for four years and wants to register the mark. They have conducted a trade mark search and have discovered that there is a trade mark registration for ESPRIT in relation to financial services and the mark does not appear to be in use. They have sought your advice, and specifically mentioned revocation. You act for the owner of the ESPRIT mark.</a:t>
            </a:r>
            <a:endParaRPr lang="en-US" dirty="0">
              <a:solidFill>
                <a:schemeClr val="tx1"/>
              </a:solidFill>
              <a:latin typeface="+mn-lt"/>
            </a:endParaRPr>
          </a:p>
        </p:txBody>
      </p:sp>
      <p:sp>
        <p:nvSpPr>
          <p:cNvPr id="5" name="Text Placeholder 4">
            <a:extLst>
              <a:ext uri="{FF2B5EF4-FFF2-40B4-BE49-F238E27FC236}">
                <a16:creationId xmlns:a16="http://schemas.microsoft.com/office/drawing/2014/main" id="{03CC08DD-D51C-4D35-A1F1-3C3556D7F953}"/>
              </a:ext>
            </a:extLst>
          </p:cNvPr>
          <p:cNvSpPr>
            <a:spLocks noGrp="1"/>
          </p:cNvSpPr>
          <p:nvPr>
            <p:ph type="body" sz="quarter" idx="17"/>
          </p:nvPr>
        </p:nvSpPr>
        <p:spPr>
          <a:xfrm>
            <a:off x="7038000" y="1015200"/>
            <a:ext cx="4510800" cy="4827600"/>
          </a:xfrm>
        </p:spPr>
        <p:txBody>
          <a:bodyPr>
            <a:normAutofit/>
          </a:bodyPr>
          <a:lstStyle/>
          <a:p>
            <a:r>
              <a:rPr lang="en-US" sz="1400" dirty="0">
                <a:latin typeface="+mn-lt"/>
              </a:rPr>
              <a:t>COC 17 Disclosure</a:t>
            </a:r>
          </a:p>
          <a:p>
            <a:pPr fontAlgn="base"/>
            <a:r>
              <a:rPr lang="en-US" sz="1400" b="0" dirty="0">
                <a:latin typeface="+mn-lt"/>
              </a:rPr>
              <a:t>Unless prohibited by section 18 [confidentiality] or otherwise by law, a registered attorney that is an individual must disclose to a client all information of which the registered attorney is aware that is materially relevant to work being undertaken for the client.</a:t>
            </a:r>
            <a:endParaRPr lang="en-NZ" sz="1400" dirty="0">
              <a:latin typeface="+mn-lt"/>
            </a:endParaRPr>
          </a:p>
          <a:p>
            <a:r>
              <a:rPr lang="en-NZ" sz="1400" dirty="0">
                <a:latin typeface="+mn-lt"/>
              </a:rPr>
              <a:t>COC 18 Confidentiality</a:t>
            </a:r>
            <a:endParaRPr lang="en-US" sz="1400" dirty="0">
              <a:latin typeface="+mn-lt"/>
            </a:endParaRPr>
          </a:p>
          <a:p>
            <a:r>
              <a:rPr lang="en-NZ" sz="1400" b="0" dirty="0">
                <a:latin typeface="+mn-lt"/>
              </a:rPr>
              <a:t>Unless permitted or required by law, a registered attorney must not use or disclose, or allow to be used or disclosed, confidential information obtained from or on behalf of a client, a former client or a prospective client without the informed consent of the client.</a:t>
            </a:r>
            <a:endParaRPr lang="en-US" sz="1400" b="0" dirty="0">
              <a:latin typeface="+mn-lt"/>
            </a:endParaRPr>
          </a:p>
        </p:txBody>
      </p:sp>
      <p:pic>
        <p:nvPicPr>
          <p:cNvPr id="6" name="Picture 5">
            <a:extLst>
              <a:ext uri="{FF2B5EF4-FFF2-40B4-BE49-F238E27FC236}">
                <a16:creationId xmlns:a16="http://schemas.microsoft.com/office/drawing/2014/main" id="{5C79B2C9-8F1D-47B1-AA9A-C370F49C5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7" name="Slide Number Placeholder 3">
            <a:extLst>
              <a:ext uri="{FF2B5EF4-FFF2-40B4-BE49-F238E27FC236}">
                <a16:creationId xmlns:a16="http://schemas.microsoft.com/office/drawing/2014/main" id="{9D62D466-A1F9-4E8A-8F0B-BC71786A6D70}"/>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r>
              <a:rPr lang="en-US" dirty="0">
                <a:latin typeface="Segoe UI Light" panose="020B0502040204020203" pitchFamily="34" charset="0"/>
                <a:ea typeface="Gotham Light" charset="0"/>
                <a:cs typeface="Gotham Light" charset="0"/>
              </a:rPr>
              <a:t>7</a:t>
            </a:r>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sp>
        <p:nvSpPr>
          <p:cNvPr id="9" name="Text Placeholder 1">
            <a:extLst>
              <a:ext uri="{FF2B5EF4-FFF2-40B4-BE49-F238E27FC236}">
                <a16:creationId xmlns:a16="http://schemas.microsoft.com/office/drawing/2014/main" id="{01896AD6-C46D-4DF1-98C9-954F1C430166}"/>
              </a:ext>
            </a:extLst>
          </p:cNvPr>
          <p:cNvSpPr>
            <a:spLocks noGrp="1"/>
          </p:cNvSpPr>
          <p:nvPr>
            <p:ph type="body" sz="quarter" idx="15"/>
          </p:nvPr>
        </p:nvSpPr>
        <p:spPr>
          <a:xfrm>
            <a:off x="251884" y="3063874"/>
            <a:ext cx="2047750" cy="365126"/>
          </a:xfrm>
        </p:spPr>
        <p:txBody>
          <a:bodyPr>
            <a:normAutofit/>
          </a:bodyPr>
          <a:lstStyle/>
          <a:p>
            <a:r>
              <a:rPr lang="en-NZ" sz="2000" dirty="0"/>
              <a:t>Scenario 2</a:t>
            </a:r>
          </a:p>
        </p:txBody>
      </p:sp>
    </p:spTree>
    <p:extLst>
      <p:ext uri="{BB962C8B-B14F-4D97-AF65-F5344CB8AC3E}">
        <p14:creationId xmlns:p14="http://schemas.microsoft.com/office/powerpoint/2010/main" val="34219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ABDE49-0126-44FF-B00C-7FC557FB27EA}"/>
              </a:ext>
            </a:extLst>
          </p:cNvPr>
          <p:cNvSpPr>
            <a:spLocks noGrp="1"/>
          </p:cNvSpPr>
          <p:nvPr>
            <p:ph type="body" sz="quarter" idx="16"/>
          </p:nvPr>
        </p:nvSpPr>
        <p:spPr>
          <a:xfrm>
            <a:off x="3020400" y="1278000"/>
            <a:ext cx="3564000" cy="4237200"/>
          </a:xfrm>
        </p:spPr>
        <p:txBody>
          <a:bodyPr>
            <a:normAutofit/>
          </a:bodyPr>
          <a:lstStyle/>
          <a:p>
            <a:pPr>
              <a:defRPr/>
            </a:pPr>
            <a:r>
              <a:rPr lang="en-NZ" dirty="0">
                <a:solidFill>
                  <a:schemeClr val="tx1"/>
                </a:solidFill>
                <a:latin typeface="+mn-lt"/>
              </a:rPr>
              <a:t>In 2014 Company A seeks some advice from your firm regarding registration of its trade marks. It files the marks according to the advice but through another firm. Your firm has done no other work for Company A.</a:t>
            </a:r>
          </a:p>
          <a:p>
            <a:pPr>
              <a:defRPr/>
            </a:pPr>
            <a:r>
              <a:rPr lang="en-NZ" dirty="0">
                <a:solidFill>
                  <a:schemeClr val="tx1"/>
                </a:solidFill>
                <a:latin typeface="+mn-lt"/>
              </a:rPr>
              <a:t>This year your firm filed some similar trade marks for Company B. Company A has opposed the marks and claims you have a conflict of interest representing Company B.</a:t>
            </a:r>
          </a:p>
          <a:p>
            <a:pPr>
              <a:defRPr/>
            </a:pPr>
            <a:r>
              <a:rPr lang="en-NZ" dirty="0">
                <a:solidFill>
                  <a:schemeClr val="tx1"/>
                </a:solidFill>
                <a:latin typeface="+mn-lt"/>
              </a:rPr>
              <a:t>Can you act for Company B?</a:t>
            </a:r>
          </a:p>
          <a:p>
            <a:pPr>
              <a:defRPr/>
            </a:pPr>
            <a:endParaRPr lang="en-NZ" dirty="0">
              <a:solidFill>
                <a:schemeClr val="tx1"/>
              </a:solidFill>
              <a:latin typeface="+mn-lt"/>
            </a:endParaRPr>
          </a:p>
          <a:p>
            <a:pPr>
              <a:defRPr/>
            </a:pPr>
            <a:endParaRPr lang="en-NZ" dirty="0">
              <a:solidFill>
                <a:schemeClr val="tx1"/>
              </a:solidFill>
              <a:latin typeface="+mn-lt"/>
            </a:endParaRPr>
          </a:p>
          <a:p>
            <a:endParaRPr lang="en-NZ" altLang="en-US" dirty="0">
              <a:solidFill>
                <a:schemeClr val="tx1"/>
              </a:solidFill>
              <a:latin typeface="+mn-lt"/>
            </a:endParaRPr>
          </a:p>
          <a:p>
            <a:endParaRPr lang="en-NZ" altLang="en-US" dirty="0">
              <a:solidFill>
                <a:schemeClr val="tx1"/>
              </a:solidFill>
              <a:latin typeface="+mn-lt"/>
            </a:endParaRPr>
          </a:p>
          <a:p>
            <a:endParaRPr lang="en-NZ" dirty="0">
              <a:solidFill>
                <a:schemeClr val="tx1"/>
              </a:solidFill>
              <a:latin typeface="+mn-lt"/>
            </a:endParaRPr>
          </a:p>
          <a:p>
            <a:endParaRPr lang="en-US" dirty="0">
              <a:solidFill>
                <a:schemeClr val="tx1"/>
              </a:solidFill>
              <a:latin typeface="+mn-lt"/>
            </a:endParaRPr>
          </a:p>
        </p:txBody>
      </p:sp>
      <p:sp>
        <p:nvSpPr>
          <p:cNvPr id="5" name="Text Placeholder 4">
            <a:extLst>
              <a:ext uri="{FF2B5EF4-FFF2-40B4-BE49-F238E27FC236}">
                <a16:creationId xmlns:a16="http://schemas.microsoft.com/office/drawing/2014/main" id="{046AF583-9D1D-4F0D-AEB9-B954143EAB40}"/>
              </a:ext>
            </a:extLst>
          </p:cNvPr>
          <p:cNvSpPr>
            <a:spLocks noGrp="1"/>
          </p:cNvSpPr>
          <p:nvPr>
            <p:ph type="body" sz="quarter" idx="17"/>
          </p:nvPr>
        </p:nvSpPr>
        <p:spPr>
          <a:xfrm>
            <a:off x="7038000" y="1015200"/>
            <a:ext cx="4510800" cy="4827600"/>
          </a:xfrm>
        </p:spPr>
        <p:txBody>
          <a:bodyPr/>
          <a:lstStyle/>
          <a:p>
            <a:r>
              <a:rPr lang="en-NZ" altLang="en-US" sz="1400" dirty="0">
                <a:latin typeface="+mn-lt"/>
              </a:rPr>
              <a:t>COC 18 Disclosure</a:t>
            </a:r>
          </a:p>
          <a:p>
            <a:r>
              <a:rPr lang="en-US" altLang="en-US" sz="1400" b="0" dirty="0">
                <a:latin typeface="+mn-lt"/>
              </a:rPr>
              <a:t>Unless permitted or required by law, a registered attorney must not use or disclose, or allow to be used or disclosed, confidential information obtained from or on behalf of a client, a former client or a prospective client without the informed consent of the client.</a:t>
            </a:r>
            <a:endParaRPr lang="en-NZ" sz="1400" b="0" dirty="0">
              <a:latin typeface="+mn-lt"/>
            </a:endParaRPr>
          </a:p>
          <a:p>
            <a:endParaRPr lang="en-US" dirty="0">
              <a:latin typeface="+mn-lt"/>
            </a:endParaRPr>
          </a:p>
        </p:txBody>
      </p:sp>
      <p:pic>
        <p:nvPicPr>
          <p:cNvPr id="6" name="Picture 5">
            <a:extLst>
              <a:ext uri="{FF2B5EF4-FFF2-40B4-BE49-F238E27FC236}">
                <a16:creationId xmlns:a16="http://schemas.microsoft.com/office/drawing/2014/main" id="{52E565CB-CA2F-4E16-9192-C559B6257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9" name="Slide Number Placeholder 3">
            <a:extLst>
              <a:ext uri="{FF2B5EF4-FFF2-40B4-BE49-F238E27FC236}">
                <a16:creationId xmlns:a16="http://schemas.microsoft.com/office/drawing/2014/main" id="{C1BA154E-16D4-4569-95DB-0B3AB8659F9F}"/>
              </a:ext>
            </a:extLst>
          </p:cNvPr>
          <p:cNvSpPr>
            <a:spLocks noGrp="1"/>
          </p:cNvSpPr>
          <p:nvPr>
            <p:ph type="sldNum" sz="quarter" idx="4"/>
          </p:nvPr>
        </p:nvSpPr>
        <p:spPr>
          <a:xfrm>
            <a:off x="10785802" y="6398040"/>
            <a:ext cx="12769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a:t>
            </a:r>
            <a:fld id="{5619BC53-515B-0747-9BE0-E4D9109AE715}" type="slidenum">
              <a:rPr kumimoji="0" lang="en-US" sz="1050" b="0" i="0" u="none" strike="noStrike" kern="1200" cap="none" spc="0" normalizeH="0" baseline="0" noProof="0" smtClean="0">
                <a:ln>
                  <a:noFill/>
                </a:ln>
                <a:solidFill>
                  <a:srgbClr val="515151"/>
                </a:solidFill>
                <a:effectLst/>
                <a:uLnTx/>
                <a:uFillTx/>
                <a:latin typeface="Segoe UI Light" panose="020B0502040204020203" pitchFamily="34" charset="0"/>
                <a:ea typeface="Gotham Light" charset="0"/>
                <a:cs typeface="Gotham Light"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endParaRPr>
          </a:p>
        </p:txBody>
      </p:sp>
      <p:pic>
        <p:nvPicPr>
          <p:cNvPr id="4" name="Picture 3">
            <a:extLst>
              <a:ext uri="{FF2B5EF4-FFF2-40B4-BE49-F238E27FC236}">
                <a16:creationId xmlns:a16="http://schemas.microsoft.com/office/drawing/2014/main" id="{DB40AD64-F95D-4015-A96D-39809ED25E3B}"/>
              </a:ext>
            </a:extLst>
          </p:cNvPr>
          <p:cNvPicPr>
            <a:picLocks noChangeAspect="1"/>
          </p:cNvPicPr>
          <p:nvPr/>
        </p:nvPicPr>
        <p:blipFill>
          <a:blip r:embed="rId3"/>
          <a:stretch>
            <a:fillRect/>
          </a:stretch>
        </p:blipFill>
        <p:spPr>
          <a:xfrm>
            <a:off x="7099368" y="4665932"/>
            <a:ext cx="4812999" cy="1660214"/>
          </a:xfrm>
          <a:prstGeom prst="rect">
            <a:avLst/>
          </a:prstGeom>
        </p:spPr>
      </p:pic>
      <p:sp>
        <p:nvSpPr>
          <p:cNvPr id="10" name="Text Placeholder 1">
            <a:extLst>
              <a:ext uri="{FF2B5EF4-FFF2-40B4-BE49-F238E27FC236}">
                <a16:creationId xmlns:a16="http://schemas.microsoft.com/office/drawing/2014/main" id="{5082FA43-3A8D-4AAD-BCD9-1FCFD92F4862}"/>
              </a:ext>
            </a:extLst>
          </p:cNvPr>
          <p:cNvSpPr>
            <a:spLocks noGrp="1"/>
          </p:cNvSpPr>
          <p:nvPr>
            <p:ph type="body" sz="quarter" idx="15"/>
          </p:nvPr>
        </p:nvSpPr>
        <p:spPr>
          <a:xfrm>
            <a:off x="251884" y="3063874"/>
            <a:ext cx="2047750" cy="365126"/>
          </a:xfrm>
        </p:spPr>
        <p:txBody>
          <a:bodyPr>
            <a:normAutofit/>
          </a:bodyPr>
          <a:lstStyle/>
          <a:p>
            <a:r>
              <a:rPr lang="en-NZ" sz="2000" dirty="0"/>
              <a:t>Scenario 3</a:t>
            </a:r>
          </a:p>
        </p:txBody>
      </p:sp>
      <p:sp>
        <p:nvSpPr>
          <p:cNvPr id="11" name="Slide Number Placeholder 3">
            <a:extLst>
              <a:ext uri="{FF2B5EF4-FFF2-40B4-BE49-F238E27FC236}">
                <a16:creationId xmlns:a16="http://schemas.microsoft.com/office/drawing/2014/main" id="{3905376E-E789-4C3E-B486-FF938279F3A7}"/>
              </a:ext>
            </a:extLst>
          </p:cNvPr>
          <p:cNvSpPr txBox="1">
            <a:spLocks/>
          </p:cNvSpPr>
          <p:nvPr/>
        </p:nvSpPr>
        <p:spPr>
          <a:xfrm>
            <a:off x="115597" y="6367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baseline="0">
                <a:solidFill>
                  <a:srgbClr val="515151"/>
                </a:solidFill>
                <a:latin typeface="Gotham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b="1" dirty="0">
                <a:latin typeface="Segoe UI"/>
              </a:rPr>
              <a:t>Ethics</a:t>
            </a:r>
            <a:r>
              <a:rPr lang="en-US" dirty="0">
                <a:latin typeface="Segoe UI Semibold" panose="020B0702040204020203" pitchFamily="34" charset="0"/>
              </a:rPr>
              <a:t> </a:t>
            </a:r>
            <a:r>
              <a:rPr lang="en-US" dirty="0">
                <a:latin typeface="Segoe UI Light" panose="020B0502040204020203" pitchFamily="34" charset="0"/>
                <a:ea typeface="Gotham Light" charset="0"/>
                <a:cs typeface="Gotham Light" charset="0"/>
              </a:rPr>
              <a:t>| Page 8</a:t>
            </a:r>
          </a:p>
        </p:txBody>
      </p:sp>
    </p:spTree>
    <p:extLst>
      <p:ext uri="{BB962C8B-B14F-4D97-AF65-F5344CB8AC3E}">
        <p14:creationId xmlns:p14="http://schemas.microsoft.com/office/powerpoint/2010/main" val="620479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ABDE49-0126-44FF-B00C-7FC557FB27EA}"/>
              </a:ext>
            </a:extLst>
          </p:cNvPr>
          <p:cNvSpPr>
            <a:spLocks noGrp="1"/>
          </p:cNvSpPr>
          <p:nvPr>
            <p:ph type="body" sz="quarter" idx="16"/>
          </p:nvPr>
        </p:nvSpPr>
        <p:spPr>
          <a:xfrm>
            <a:off x="3020400" y="1278000"/>
            <a:ext cx="3564000" cy="4237200"/>
          </a:xfrm>
        </p:spPr>
        <p:txBody>
          <a:bodyPr>
            <a:noAutofit/>
          </a:bodyPr>
          <a:lstStyle/>
          <a:p>
            <a:pPr>
              <a:defRPr/>
            </a:pPr>
            <a:r>
              <a:rPr lang="en-NZ" dirty="0">
                <a:solidFill>
                  <a:schemeClr val="tx1"/>
                </a:solidFill>
                <a:latin typeface="+mn-lt"/>
              </a:rPr>
              <a:t>Would it make a difference if Company A was an overseas corporate instructing you through an associate vs a local client?</a:t>
            </a:r>
          </a:p>
          <a:p>
            <a:pPr>
              <a:defRPr/>
            </a:pPr>
            <a:r>
              <a:rPr lang="en-NZ" dirty="0">
                <a:solidFill>
                  <a:schemeClr val="tx1"/>
                </a:solidFill>
                <a:latin typeface="+mn-lt"/>
              </a:rPr>
              <a:t>Would it make a difference if Company A sought the trade mark advice in 2004?</a:t>
            </a:r>
          </a:p>
          <a:p>
            <a:pPr>
              <a:defRPr/>
            </a:pPr>
            <a:r>
              <a:rPr lang="en-NZ" dirty="0">
                <a:solidFill>
                  <a:schemeClr val="tx1"/>
                </a:solidFill>
                <a:latin typeface="+mn-lt"/>
              </a:rPr>
              <a:t>Would it make a difference if you did / didn’t charge Company A for the trade mark advice?</a:t>
            </a:r>
          </a:p>
          <a:p>
            <a:pPr>
              <a:defRPr/>
            </a:pPr>
            <a:r>
              <a:rPr lang="en-NZ" dirty="0">
                <a:solidFill>
                  <a:schemeClr val="tx1"/>
                </a:solidFill>
                <a:latin typeface="+mn-lt"/>
              </a:rPr>
              <a:t>Would it make a difference if you also did patent work for Company A?</a:t>
            </a:r>
          </a:p>
          <a:p>
            <a:pPr>
              <a:defRPr/>
            </a:pPr>
            <a:endParaRPr lang="en-NZ" dirty="0">
              <a:solidFill>
                <a:schemeClr val="tx1"/>
              </a:solidFill>
              <a:latin typeface="+mn-lt"/>
            </a:endParaRPr>
          </a:p>
          <a:p>
            <a:pPr>
              <a:defRPr/>
            </a:pPr>
            <a:endParaRPr lang="en-NZ" dirty="0">
              <a:solidFill>
                <a:schemeClr val="tx1"/>
              </a:solidFill>
              <a:latin typeface="+mn-lt"/>
            </a:endParaRPr>
          </a:p>
          <a:p>
            <a:endParaRPr lang="en-NZ" altLang="en-US" dirty="0">
              <a:solidFill>
                <a:schemeClr val="tx1"/>
              </a:solidFill>
              <a:latin typeface="+mn-lt"/>
            </a:endParaRPr>
          </a:p>
          <a:p>
            <a:endParaRPr lang="en-NZ" altLang="en-US" dirty="0">
              <a:solidFill>
                <a:schemeClr val="tx1"/>
              </a:solidFill>
              <a:latin typeface="+mn-lt"/>
            </a:endParaRPr>
          </a:p>
          <a:p>
            <a:endParaRPr lang="en-NZ" dirty="0">
              <a:solidFill>
                <a:schemeClr val="tx1"/>
              </a:solidFill>
              <a:latin typeface="+mn-lt"/>
            </a:endParaRPr>
          </a:p>
          <a:p>
            <a:endParaRPr lang="en-US" dirty="0">
              <a:solidFill>
                <a:schemeClr val="tx1"/>
              </a:solidFill>
              <a:latin typeface="+mn-lt"/>
            </a:endParaRPr>
          </a:p>
        </p:txBody>
      </p:sp>
      <p:sp>
        <p:nvSpPr>
          <p:cNvPr id="5" name="Text Placeholder 4">
            <a:extLst>
              <a:ext uri="{FF2B5EF4-FFF2-40B4-BE49-F238E27FC236}">
                <a16:creationId xmlns:a16="http://schemas.microsoft.com/office/drawing/2014/main" id="{046AF583-9D1D-4F0D-AEB9-B954143EAB40}"/>
              </a:ext>
            </a:extLst>
          </p:cNvPr>
          <p:cNvSpPr>
            <a:spLocks noGrp="1"/>
          </p:cNvSpPr>
          <p:nvPr>
            <p:ph type="body" sz="quarter" idx="17"/>
          </p:nvPr>
        </p:nvSpPr>
        <p:spPr>
          <a:xfrm>
            <a:off x="7038000" y="1015200"/>
            <a:ext cx="4510800" cy="4827600"/>
          </a:xfrm>
        </p:spPr>
        <p:txBody>
          <a:bodyPr>
            <a:normAutofit/>
          </a:bodyPr>
          <a:lstStyle/>
          <a:p>
            <a:r>
              <a:rPr lang="en-NZ" altLang="en-US" sz="1400" dirty="0">
                <a:latin typeface="+mn-lt"/>
              </a:rPr>
              <a:t>COC 19 Loyalty</a:t>
            </a:r>
          </a:p>
          <a:p>
            <a:r>
              <a:rPr lang="en-US" altLang="en-US" sz="1400" b="0" dirty="0">
                <a:latin typeface="+mn-lt"/>
              </a:rPr>
              <a:t>(6)     A registered attorney must not act for a client in a matter knowing that the client’s interests are adverse to the interests of a former client unless:</a:t>
            </a:r>
          </a:p>
          <a:p>
            <a:r>
              <a:rPr lang="en-US" altLang="en-US" sz="1400" b="0" dirty="0">
                <a:latin typeface="+mn-lt"/>
              </a:rPr>
              <a:t>(a)     the registered attorney does not hold confidential information relevant to the matter obtained from or on behalf of the former client; or</a:t>
            </a:r>
          </a:p>
          <a:p>
            <a:r>
              <a:rPr lang="en-US" altLang="en-US" sz="1400" b="0" dirty="0">
                <a:latin typeface="+mn-lt"/>
              </a:rPr>
              <a:t>(b)    where the registered attorney does hold confidential information relevant to the matter obtained from or on behalf of the former client – the registered attorney has established an effective information barrier in relation to the relevant confidential information.</a:t>
            </a:r>
          </a:p>
          <a:p>
            <a:endParaRPr lang="en-US" dirty="0"/>
          </a:p>
        </p:txBody>
      </p:sp>
      <p:pic>
        <p:nvPicPr>
          <p:cNvPr id="6" name="Picture 5">
            <a:extLst>
              <a:ext uri="{FF2B5EF4-FFF2-40B4-BE49-F238E27FC236}">
                <a16:creationId xmlns:a16="http://schemas.microsoft.com/office/drawing/2014/main" id="{5D247BE5-EE4D-48C0-AC9B-AC6668CB1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3337" cy="1302521"/>
          </a:xfrm>
          <a:prstGeom prst="rect">
            <a:avLst/>
          </a:prstGeom>
        </p:spPr>
      </p:pic>
      <p:sp>
        <p:nvSpPr>
          <p:cNvPr id="8" name="Slide Number Placeholder 3">
            <a:extLst>
              <a:ext uri="{FF2B5EF4-FFF2-40B4-BE49-F238E27FC236}">
                <a16:creationId xmlns:a16="http://schemas.microsoft.com/office/drawing/2014/main" id="{D3BD5AB2-6695-46A9-BFB4-807C8EF4F54F}"/>
              </a:ext>
            </a:extLst>
          </p:cNvPr>
          <p:cNvSpPr>
            <a:spLocks noGrp="1"/>
          </p:cNvSpPr>
          <p:nvPr>
            <p:ph type="sldNum" sz="quarter" idx="4"/>
          </p:nvPr>
        </p:nvSpPr>
        <p:spPr>
          <a:xfrm>
            <a:off x="115597" y="6367243"/>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15151"/>
                </a:solidFill>
                <a:effectLst/>
                <a:uLnTx/>
                <a:uFillTx/>
                <a:latin typeface="Segoe UI"/>
                <a:ea typeface="+mn-ea"/>
                <a:cs typeface="+mn-cs"/>
              </a:rPr>
              <a:t>Ethics</a:t>
            </a:r>
            <a:r>
              <a:rPr kumimoji="0" lang="en-US" sz="1050" b="0" i="0" u="none" strike="noStrike" kern="1200" cap="none" spc="0" normalizeH="0" baseline="0" noProof="0" dirty="0">
                <a:ln>
                  <a:noFill/>
                </a:ln>
                <a:solidFill>
                  <a:srgbClr val="515151"/>
                </a:solidFill>
                <a:effectLst/>
                <a:uLnTx/>
                <a:uFillTx/>
                <a:latin typeface="Segoe UI Semibold" panose="020B0702040204020203" pitchFamily="34" charset="0"/>
                <a:ea typeface="+mn-ea"/>
                <a:cs typeface="+mn-cs"/>
              </a:rPr>
              <a:t> </a:t>
            </a:r>
            <a:r>
              <a:rPr kumimoji="0" lang="en-US" sz="1050" b="0" i="0" u="none" strike="noStrike" kern="1200" cap="none" spc="0" normalizeH="0" baseline="0" noProof="0" dirty="0">
                <a:ln>
                  <a:noFill/>
                </a:ln>
                <a:solidFill>
                  <a:srgbClr val="515151"/>
                </a:solidFill>
                <a:effectLst/>
                <a:uLnTx/>
                <a:uFillTx/>
                <a:latin typeface="Segoe UI Light" panose="020B0502040204020203" pitchFamily="34" charset="0"/>
                <a:ea typeface="Gotham Light" charset="0"/>
                <a:cs typeface="Gotham Light" charset="0"/>
              </a:rPr>
              <a:t>| Page 9</a:t>
            </a:r>
          </a:p>
        </p:txBody>
      </p:sp>
      <p:sp>
        <p:nvSpPr>
          <p:cNvPr id="9" name="Text Placeholder 1">
            <a:extLst>
              <a:ext uri="{FF2B5EF4-FFF2-40B4-BE49-F238E27FC236}">
                <a16:creationId xmlns:a16="http://schemas.microsoft.com/office/drawing/2014/main" id="{B1951CDC-7F6A-481D-B651-AD79414105A0}"/>
              </a:ext>
            </a:extLst>
          </p:cNvPr>
          <p:cNvSpPr>
            <a:spLocks noGrp="1"/>
          </p:cNvSpPr>
          <p:nvPr>
            <p:ph type="body" sz="quarter" idx="15"/>
          </p:nvPr>
        </p:nvSpPr>
        <p:spPr>
          <a:xfrm>
            <a:off x="251884" y="3063874"/>
            <a:ext cx="2047750" cy="365126"/>
          </a:xfrm>
        </p:spPr>
        <p:txBody>
          <a:bodyPr>
            <a:normAutofit/>
          </a:bodyPr>
          <a:lstStyle/>
          <a:p>
            <a:r>
              <a:rPr lang="en-NZ" sz="2000" dirty="0"/>
              <a:t>Scenario 3</a:t>
            </a:r>
          </a:p>
        </p:txBody>
      </p:sp>
    </p:spTree>
    <p:extLst>
      <p:ext uri="{BB962C8B-B14F-4D97-AF65-F5344CB8AC3E}">
        <p14:creationId xmlns:p14="http://schemas.microsoft.com/office/powerpoint/2010/main" val="1516316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TotalTime>
  <Words>2311</Words>
  <Application>Microsoft Office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Calibri Light</vt:lpstr>
      <vt:lpstr>Gotham</vt:lpstr>
      <vt:lpstr>Gotham Bold</vt:lpstr>
      <vt:lpstr>Gotham Book</vt:lpstr>
      <vt:lpstr>Gotham Medium</vt:lpstr>
      <vt:lpstr>Segoe UI</vt:lpstr>
      <vt:lpstr>Segoe UI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McHaffie</dc:creator>
  <cp:lastModifiedBy>Ian Finch</cp:lastModifiedBy>
  <cp:revision>75</cp:revision>
  <dcterms:created xsi:type="dcterms:W3CDTF">2019-10-25T02:08:51Z</dcterms:created>
  <dcterms:modified xsi:type="dcterms:W3CDTF">2019-11-27T02:25:56Z</dcterms:modified>
</cp:coreProperties>
</file>